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4" r:id="rId2"/>
    <p:sldId id="494" r:id="rId3"/>
    <p:sldId id="495" r:id="rId4"/>
    <p:sldId id="496" r:id="rId5"/>
    <p:sldId id="432" r:id="rId6"/>
    <p:sldId id="433" r:id="rId7"/>
    <p:sldId id="280" r:id="rId8"/>
    <p:sldId id="281" r:id="rId9"/>
    <p:sldId id="493" r:id="rId10"/>
    <p:sldId id="282" r:id="rId11"/>
    <p:sldId id="375" r:id="rId12"/>
    <p:sldId id="376" r:id="rId13"/>
    <p:sldId id="491" r:id="rId14"/>
    <p:sldId id="378" r:id="rId15"/>
    <p:sldId id="379" r:id="rId16"/>
    <p:sldId id="298" r:id="rId17"/>
    <p:sldId id="427" r:id="rId18"/>
    <p:sldId id="428" r:id="rId19"/>
    <p:sldId id="380" r:id="rId20"/>
    <p:sldId id="285" r:id="rId21"/>
    <p:sldId id="475" r:id="rId22"/>
    <p:sldId id="450" r:id="rId23"/>
    <p:sldId id="395" r:id="rId24"/>
    <p:sldId id="403" r:id="rId25"/>
    <p:sldId id="492" r:id="rId26"/>
    <p:sldId id="404" r:id="rId27"/>
    <p:sldId id="405" r:id="rId28"/>
    <p:sldId id="497" r:id="rId29"/>
    <p:sldId id="498" r:id="rId30"/>
    <p:sldId id="499" r:id="rId31"/>
    <p:sldId id="500" r:id="rId32"/>
    <p:sldId id="452" r:id="rId33"/>
    <p:sldId id="453" r:id="rId34"/>
    <p:sldId id="454" r:id="rId35"/>
    <p:sldId id="459" r:id="rId36"/>
    <p:sldId id="456" r:id="rId37"/>
    <p:sldId id="457" r:id="rId38"/>
    <p:sldId id="458" r:id="rId39"/>
    <p:sldId id="460" r:id="rId40"/>
    <p:sldId id="461" r:id="rId41"/>
    <p:sldId id="462" r:id="rId42"/>
    <p:sldId id="464" r:id="rId43"/>
    <p:sldId id="463" r:id="rId44"/>
    <p:sldId id="465" r:id="rId45"/>
    <p:sldId id="476" r:id="rId46"/>
    <p:sldId id="477" r:id="rId47"/>
    <p:sldId id="478" r:id="rId48"/>
    <p:sldId id="479" r:id="rId49"/>
    <p:sldId id="480" r:id="rId50"/>
    <p:sldId id="481" r:id="rId51"/>
    <p:sldId id="482" r:id="rId52"/>
    <p:sldId id="483" r:id="rId53"/>
    <p:sldId id="484" r:id="rId54"/>
    <p:sldId id="486" r:id="rId55"/>
    <p:sldId id="485" r:id="rId56"/>
    <p:sldId id="519" r:id="rId57"/>
    <p:sldId id="520" r:id="rId58"/>
    <p:sldId id="521" r:id="rId59"/>
    <p:sldId id="487" r:id="rId60"/>
    <p:sldId id="488" r:id="rId61"/>
    <p:sldId id="489" r:id="rId62"/>
    <p:sldId id="490" r:id="rId63"/>
    <p:sldId id="451" r:id="rId64"/>
    <p:sldId id="381" r:id="rId65"/>
    <p:sldId id="382" r:id="rId66"/>
    <p:sldId id="384" r:id="rId67"/>
    <p:sldId id="385" r:id="rId68"/>
    <p:sldId id="386" r:id="rId69"/>
    <p:sldId id="388" r:id="rId70"/>
    <p:sldId id="387" r:id="rId71"/>
    <p:sldId id="389" r:id="rId72"/>
    <p:sldId id="390" r:id="rId73"/>
    <p:sldId id="391" r:id="rId74"/>
    <p:sldId id="392" r:id="rId75"/>
    <p:sldId id="393" r:id="rId76"/>
    <p:sldId id="394" r:id="rId77"/>
    <p:sldId id="396" r:id="rId78"/>
    <p:sldId id="397" r:id="rId79"/>
    <p:sldId id="398" r:id="rId80"/>
    <p:sldId id="399" r:id="rId81"/>
    <p:sldId id="400" r:id="rId82"/>
    <p:sldId id="401" r:id="rId83"/>
    <p:sldId id="402" r:id="rId84"/>
    <p:sldId id="406" r:id="rId85"/>
    <p:sldId id="286" r:id="rId86"/>
    <p:sldId id="383" r:id="rId87"/>
    <p:sldId id="287" r:id="rId88"/>
    <p:sldId id="288" r:id="rId89"/>
    <p:sldId id="289" r:id="rId90"/>
    <p:sldId id="290" r:id="rId91"/>
    <p:sldId id="291" r:id="rId92"/>
    <p:sldId id="292" r:id="rId93"/>
    <p:sldId id="293" r:id="rId94"/>
    <p:sldId id="294" r:id="rId95"/>
    <p:sldId id="377" r:id="rId96"/>
    <p:sldId id="295" r:id="rId97"/>
    <p:sldId id="296" r:id="rId98"/>
    <p:sldId id="297" r:id="rId99"/>
    <p:sldId id="299" r:id="rId100"/>
    <p:sldId id="300" r:id="rId101"/>
    <p:sldId id="301" r:id="rId102"/>
    <p:sldId id="302" r:id="rId103"/>
    <p:sldId id="303" r:id="rId104"/>
    <p:sldId id="304" r:id="rId105"/>
    <p:sldId id="305" r:id="rId106"/>
    <p:sldId id="306" r:id="rId107"/>
    <p:sldId id="307" r:id="rId108"/>
    <p:sldId id="308" r:id="rId109"/>
    <p:sldId id="309" r:id="rId110"/>
    <p:sldId id="310" r:id="rId111"/>
    <p:sldId id="311" r:id="rId112"/>
    <p:sldId id="312" r:id="rId113"/>
    <p:sldId id="313" r:id="rId114"/>
    <p:sldId id="314" r:id="rId115"/>
    <p:sldId id="315" r:id="rId116"/>
    <p:sldId id="316" r:id="rId117"/>
    <p:sldId id="317" r:id="rId118"/>
    <p:sldId id="318" r:id="rId119"/>
    <p:sldId id="320" r:id="rId120"/>
    <p:sldId id="319" r:id="rId121"/>
    <p:sldId id="323" r:id="rId122"/>
    <p:sldId id="503" r:id="rId123"/>
    <p:sldId id="322" r:id="rId124"/>
    <p:sldId id="502" r:id="rId125"/>
    <p:sldId id="501" r:id="rId126"/>
    <p:sldId id="325" r:id="rId127"/>
    <p:sldId id="326" r:id="rId128"/>
    <p:sldId id="327" r:id="rId129"/>
    <p:sldId id="328" r:id="rId130"/>
    <p:sldId id="329" r:id="rId131"/>
    <p:sldId id="330" r:id="rId132"/>
    <p:sldId id="331" r:id="rId133"/>
    <p:sldId id="332" r:id="rId134"/>
    <p:sldId id="333" r:id="rId135"/>
    <p:sldId id="334" r:id="rId136"/>
    <p:sldId id="335" r:id="rId137"/>
    <p:sldId id="336" r:id="rId138"/>
    <p:sldId id="337" r:id="rId139"/>
    <p:sldId id="338" r:id="rId140"/>
    <p:sldId id="339" r:id="rId141"/>
    <p:sldId id="340" r:id="rId142"/>
    <p:sldId id="341" r:id="rId143"/>
    <p:sldId id="342" r:id="rId144"/>
    <p:sldId id="343" r:id="rId145"/>
    <p:sldId id="344" r:id="rId146"/>
    <p:sldId id="345" r:id="rId147"/>
    <p:sldId id="346" r:id="rId148"/>
    <p:sldId id="347" r:id="rId149"/>
    <p:sldId id="348" r:id="rId150"/>
    <p:sldId id="349" r:id="rId151"/>
    <p:sldId id="350" r:id="rId152"/>
    <p:sldId id="351" r:id="rId153"/>
    <p:sldId id="352" r:id="rId154"/>
    <p:sldId id="353" r:id="rId155"/>
    <p:sldId id="354" r:id="rId156"/>
    <p:sldId id="355" r:id="rId157"/>
    <p:sldId id="356" r:id="rId158"/>
    <p:sldId id="357" r:id="rId159"/>
    <p:sldId id="358" r:id="rId160"/>
    <p:sldId id="359" r:id="rId161"/>
    <p:sldId id="360" r:id="rId162"/>
    <p:sldId id="361" r:id="rId163"/>
    <p:sldId id="362" r:id="rId164"/>
    <p:sldId id="363" r:id="rId165"/>
    <p:sldId id="364" r:id="rId166"/>
    <p:sldId id="365" r:id="rId167"/>
    <p:sldId id="366" r:id="rId168"/>
    <p:sldId id="367" r:id="rId169"/>
    <p:sldId id="368" r:id="rId170"/>
    <p:sldId id="369" r:id="rId171"/>
    <p:sldId id="370" r:id="rId172"/>
    <p:sldId id="371" r:id="rId173"/>
    <p:sldId id="372" r:id="rId174"/>
    <p:sldId id="373" r:id="rId175"/>
    <p:sldId id="407" r:id="rId176"/>
    <p:sldId id="408" r:id="rId177"/>
    <p:sldId id="409" r:id="rId178"/>
    <p:sldId id="413" r:id="rId179"/>
    <p:sldId id="410" r:id="rId180"/>
    <p:sldId id="411" r:id="rId181"/>
    <p:sldId id="412" r:id="rId182"/>
    <p:sldId id="414" r:id="rId183"/>
    <p:sldId id="415" r:id="rId184"/>
    <p:sldId id="416" r:id="rId185"/>
    <p:sldId id="417" r:id="rId186"/>
    <p:sldId id="420" r:id="rId187"/>
    <p:sldId id="419" r:id="rId188"/>
    <p:sldId id="418" r:id="rId189"/>
    <p:sldId id="422" r:id="rId190"/>
    <p:sldId id="423" r:id="rId191"/>
    <p:sldId id="424" r:id="rId192"/>
    <p:sldId id="425" r:id="rId193"/>
    <p:sldId id="426" r:id="rId194"/>
    <p:sldId id="440" r:id="rId195"/>
    <p:sldId id="441" r:id="rId196"/>
    <p:sldId id="442" r:id="rId197"/>
    <p:sldId id="443" r:id="rId198"/>
    <p:sldId id="444" r:id="rId199"/>
    <p:sldId id="445" r:id="rId200"/>
    <p:sldId id="446" r:id="rId201"/>
    <p:sldId id="447" r:id="rId202"/>
    <p:sldId id="448" r:id="rId203"/>
    <p:sldId id="449" r:id="rId204"/>
    <p:sldId id="434" r:id="rId205"/>
    <p:sldId id="435" r:id="rId206"/>
    <p:sldId id="436" r:id="rId207"/>
    <p:sldId id="437" r:id="rId208"/>
    <p:sldId id="438" r:id="rId209"/>
    <p:sldId id="439" r:id="rId210"/>
    <p:sldId id="466" r:id="rId211"/>
    <p:sldId id="467" r:id="rId212"/>
    <p:sldId id="468" r:id="rId213"/>
    <p:sldId id="469" r:id="rId214"/>
    <p:sldId id="470" r:id="rId215"/>
    <p:sldId id="471" r:id="rId216"/>
    <p:sldId id="472" r:id="rId217"/>
    <p:sldId id="473" r:id="rId218"/>
    <p:sldId id="474" r:id="rId219"/>
    <p:sldId id="504" r:id="rId220"/>
    <p:sldId id="505" r:id="rId221"/>
    <p:sldId id="506" r:id="rId222"/>
    <p:sldId id="507" r:id="rId223"/>
    <p:sldId id="508" r:id="rId224"/>
    <p:sldId id="509" r:id="rId225"/>
    <p:sldId id="510" r:id="rId226"/>
    <p:sldId id="511" r:id="rId227"/>
    <p:sldId id="512" r:id="rId228"/>
    <p:sldId id="513" r:id="rId229"/>
    <p:sldId id="514" r:id="rId230"/>
    <p:sldId id="515" r:id="rId231"/>
    <p:sldId id="516" r:id="rId232"/>
    <p:sldId id="517" r:id="rId233"/>
    <p:sldId id="518" r:id="rId2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p:scale>
        <a:sx n="100" d="100"/>
        <a:sy n="100" d="100"/>
      </p:scale>
      <p:origin x="0" y="-83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192C-8EC2-5F2F-10F0-E81B59DD91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1AE0AF-FE63-6E5B-2B70-76657750E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FF667F-C8A0-2FD0-E8E5-476D41A1831D}"/>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5" name="Footer Placeholder 4">
            <a:extLst>
              <a:ext uri="{FF2B5EF4-FFF2-40B4-BE49-F238E27FC236}">
                <a16:creationId xmlns:a16="http://schemas.microsoft.com/office/drawing/2014/main" id="{6B3E4C2E-C678-8C27-76C8-DC60F5C2B2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FFFF71-1E0E-837E-79D2-73F75F57A9C3}"/>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222444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C2AB-0A6F-E930-5911-331458C9E5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4F66C7-341D-4490-CE70-59948E8DE8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43982-0241-DBB6-94C0-7A91B88233C7}"/>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5" name="Footer Placeholder 4">
            <a:extLst>
              <a:ext uri="{FF2B5EF4-FFF2-40B4-BE49-F238E27FC236}">
                <a16:creationId xmlns:a16="http://schemas.microsoft.com/office/drawing/2014/main" id="{173FD6D8-50A0-0C55-61F8-8781B94F15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DF9C99-6CD7-6ADE-CC55-5D6629A56A07}"/>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4205394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9D1BAB-F3D2-33F6-4474-D1D33B6E74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69568E-71BC-E6DE-A898-55B28E4B67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EACA8E-0D67-81A0-BE5B-5D6356E26FB3}"/>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5" name="Footer Placeholder 4">
            <a:extLst>
              <a:ext uri="{FF2B5EF4-FFF2-40B4-BE49-F238E27FC236}">
                <a16:creationId xmlns:a16="http://schemas.microsoft.com/office/drawing/2014/main" id="{24154DF4-FC48-D862-45B2-3539B4F7F8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C6055F-6E74-4560-5A41-BA05DD0697F8}"/>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19586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9F87-25C4-B408-C2BD-B527592C59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D91EDF-41FF-CD09-A15E-FDC65672F0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580232-58C9-F250-DDF6-F0903D667CAC}"/>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5" name="Footer Placeholder 4">
            <a:extLst>
              <a:ext uri="{FF2B5EF4-FFF2-40B4-BE49-F238E27FC236}">
                <a16:creationId xmlns:a16="http://schemas.microsoft.com/office/drawing/2014/main" id="{307D9B62-1766-D846-F92F-715F3C430A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2A0EAE-9BC0-4768-3452-FA59E3FED0D2}"/>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3782132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7538C-55AB-EC83-C19E-C2779BC73E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6F7B08-DB38-047B-98CE-868C691D48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BEA7E9-3E41-2ED1-A795-ABD1ED1F94CD}"/>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5" name="Footer Placeholder 4">
            <a:extLst>
              <a:ext uri="{FF2B5EF4-FFF2-40B4-BE49-F238E27FC236}">
                <a16:creationId xmlns:a16="http://schemas.microsoft.com/office/drawing/2014/main" id="{04B939C2-36AE-7768-AD1A-F877040C6B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07CEBF-42BE-2C0B-3311-F40CCB8B989E}"/>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2402943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6CE7-FFB7-AD50-3159-AC915BE2E6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0188B7-3BC4-A5AD-F61A-0D9DB87CAD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2F3D16-7E6C-3B21-0D7E-D3CD83AD00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F502E0-CA25-8F60-2B64-5798BC7BADA8}"/>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6" name="Footer Placeholder 5">
            <a:extLst>
              <a:ext uri="{FF2B5EF4-FFF2-40B4-BE49-F238E27FC236}">
                <a16:creationId xmlns:a16="http://schemas.microsoft.com/office/drawing/2014/main" id="{A59E8587-79B2-469D-2C6A-7A57AF5946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4B0CC3-41DA-F4A6-B666-354381EEDEDE}"/>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857240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8FD1-E80A-B7A3-9D61-067DDAA939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1F4550-DE73-F27E-624F-3A36192BF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D11CB-C090-7D84-16E9-E5586730D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3CC846-11F7-B8BC-1E8A-6B373FA7A1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C1473E-C8D6-9EFB-52FE-B97E841DC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CEBCAA-7849-D87B-4C44-2E13895638EC}"/>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8" name="Footer Placeholder 7">
            <a:extLst>
              <a:ext uri="{FF2B5EF4-FFF2-40B4-BE49-F238E27FC236}">
                <a16:creationId xmlns:a16="http://schemas.microsoft.com/office/drawing/2014/main" id="{8A55C81F-B2F0-4B10-BB61-293D5C5F05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201A7D6-A0CA-5972-5321-8FC5BAD1E0F3}"/>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4005287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903F-6632-844B-AA91-4683D05BB0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20F4F90-D2F1-FF31-0D86-5E002E1BB112}"/>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4" name="Footer Placeholder 3">
            <a:extLst>
              <a:ext uri="{FF2B5EF4-FFF2-40B4-BE49-F238E27FC236}">
                <a16:creationId xmlns:a16="http://schemas.microsoft.com/office/drawing/2014/main" id="{D780EFF0-4A4C-D25A-B3B5-31D0DAD7B7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04EEB8-19E9-AE55-E06E-4CDE426D2C65}"/>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251369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8053B9-5438-B7A5-AB98-AC4EF355E4B5}"/>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3" name="Footer Placeholder 2">
            <a:extLst>
              <a:ext uri="{FF2B5EF4-FFF2-40B4-BE49-F238E27FC236}">
                <a16:creationId xmlns:a16="http://schemas.microsoft.com/office/drawing/2014/main" id="{60B05DFB-A3C1-79A2-5BCF-B392CA3788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C40CDF-E067-B886-2259-163A28768459}"/>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782505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8C36-6FA1-42A6-B20A-5B63BD94D4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05C4E7-8082-5A64-703B-7BA5C1DA9E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B71DC9-F0C8-FE28-173C-C995C2FA1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505D87-F4BD-73F9-07E2-AA59CE41A6E0}"/>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6" name="Footer Placeholder 5">
            <a:extLst>
              <a:ext uri="{FF2B5EF4-FFF2-40B4-BE49-F238E27FC236}">
                <a16:creationId xmlns:a16="http://schemas.microsoft.com/office/drawing/2014/main" id="{50F3354B-3D30-FC91-7963-671C53898B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B11D6D-B840-29F8-EEB9-5BCAB510AA08}"/>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67045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58E0F-3E24-177A-1B17-83981C950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FE4A4E-1159-190E-6F80-0732B2823D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843616-E24F-B7E1-A60B-F6CDC69F8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8D3C1E-26FD-06E0-850E-E1ECD3D3753F}"/>
              </a:ext>
            </a:extLst>
          </p:cNvPr>
          <p:cNvSpPr>
            <a:spLocks noGrp="1"/>
          </p:cNvSpPr>
          <p:nvPr>
            <p:ph type="dt" sz="half" idx="10"/>
          </p:nvPr>
        </p:nvSpPr>
        <p:spPr/>
        <p:txBody>
          <a:bodyPr/>
          <a:lstStyle/>
          <a:p>
            <a:fld id="{64A6B257-88E5-40ED-A098-1B2806D557AB}" type="datetimeFigureOut">
              <a:rPr lang="en-IN" smtClean="0"/>
              <a:t>20-01-2023</a:t>
            </a:fld>
            <a:endParaRPr lang="en-IN"/>
          </a:p>
        </p:txBody>
      </p:sp>
      <p:sp>
        <p:nvSpPr>
          <p:cNvPr id="6" name="Footer Placeholder 5">
            <a:extLst>
              <a:ext uri="{FF2B5EF4-FFF2-40B4-BE49-F238E27FC236}">
                <a16:creationId xmlns:a16="http://schemas.microsoft.com/office/drawing/2014/main" id="{C88D53E7-C815-7C14-BEA1-5EC35EB87F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1DAF2E-A03F-9656-9576-1568ADBE23B1}"/>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095193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52ABDD-0559-0AC1-DA17-755A62B6B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A1882A-8E70-C765-FDC7-672D2E640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44933E-7CAE-E38D-C77F-1F92B74AF4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6B257-88E5-40ED-A098-1B2806D557AB}" type="datetimeFigureOut">
              <a:rPr lang="en-IN" smtClean="0"/>
              <a:t>20-01-2023</a:t>
            </a:fld>
            <a:endParaRPr lang="en-IN"/>
          </a:p>
        </p:txBody>
      </p:sp>
      <p:sp>
        <p:nvSpPr>
          <p:cNvPr id="5" name="Footer Placeholder 4">
            <a:extLst>
              <a:ext uri="{FF2B5EF4-FFF2-40B4-BE49-F238E27FC236}">
                <a16:creationId xmlns:a16="http://schemas.microsoft.com/office/drawing/2014/main" id="{ED132BC9-95FD-FFAF-CDED-2E507F62F8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583335-C3B8-C9EC-0314-E6C6E27B8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BB51E8-5352-46D0-AE41-C7698D905028}" type="slidenum">
              <a:rPr lang="en-IN" smtClean="0"/>
              <a:t>‹#›</a:t>
            </a:fld>
            <a:endParaRPr lang="en-IN"/>
          </a:p>
        </p:txBody>
      </p:sp>
    </p:spTree>
    <p:extLst>
      <p:ext uri="{BB962C8B-B14F-4D97-AF65-F5344CB8AC3E}">
        <p14:creationId xmlns:p14="http://schemas.microsoft.com/office/powerpoint/2010/main" val="2689217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github.com/in28minutes/devops-master-class"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localhost:8000/currency-exchange/from/EUR/to/INR"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localhost:8100/currency-conversion/from/EUR/to/INR/quantity/10"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localhost:8000/currency-exchange/from/EUR/to/INR" TargetMode="Externa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localhost:8000/currency-exchange/from/EUR/to/INR" TargetMode="Externa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uperuser.com/questions/1584710/docker-wsl-2-installation-is-incomplete" TargetMode="External"/><Relationship Id="rId2" Type="http://schemas.openxmlformats.org/officeDocument/2006/relationships/hyperlink" Target="https://docs.docker.com/desktop/windows/install/"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ocs.microsoft.com/en-us/windows/wsl/install-manual#step-4---download-the-linux-kernel-update-package" TargetMode="External"/></Relationships>
</file>

<file path=ppt/slides/_rels/slide20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hyperlink" Target="https://github.com/javatodev/spring-boot-mysql-base-project.git"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127.0.0.1:8000/"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DC2E1-4D09-AF3E-B097-761B2E2EA358}"/>
              </a:ext>
            </a:extLst>
          </p:cNvPr>
          <p:cNvSpPr>
            <a:spLocks noGrp="1"/>
          </p:cNvSpPr>
          <p:nvPr>
            <p:ph type="ctrTitle"/>
          </p:nvPr>
        </p:nvSpPr>
        <p:spPr/>
        <p:txBody>
          <a:bodyPr/>
          <a:lstStyle/>
          <a:p>
            <a:r>
              <a:rPr lang="en-IN" dirty="0"/>
              <a:t>Docker and Containerization</a:t>
            </a:r>
          </a:p>
        </p:txBody>
      </p:sp>
      <p:sp>
        <p:nvSpPr>
          <p:cNvPr id="5" name="Subtitle 4">
            <a:extLst>
              <a:ext uri="{FF2B5EF4-FFF2-40B4-BE49-F238E27FC236}">
                <a16:creationId xmlns:a16="http://schemas.microsoft.com/office/drawing/2014/main" id="{1C26E952-C191-95D7-EA78-52711C10959F}"/>
              </a:ext>
            </a:extLst>
          </p:cNvPr>
          <p:cNvSpPr>
            <a:spLocks noGrp="1"/>
          </p:cNvSpPr>
          <p:nvPr>
            <p:ph type="subTitle" idx="1"/>
          </p:nvPr>
        </p:nvSpPr>
        <p:spPr/>
        <p:txBody>
          <a:bodyPr/>
          <a:lstStyle/>
          <a:p>
            <a:r>
              <a:rPr lang="en-IN"/>
              <a:t>Atul Kahate</a:t>
            </a:r>
          </a:p>
        </p:txBody>
      </p:sp>
    </p:spTree>
    <p:extLst>
      <p:ext uri="{BB962C8B-B14F-4D97-AF65-F5344CB8AC3E}">
        <p14:creationId xmlns:p14="http://schemas.microsoft.com/office/powerpoint/2010/main" val="2831347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Why Containerization?</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r>
              <a:rPr lang="en-US" dirty="0"/>
              <a:t>A container works exactly the same, no matter where it was created and where it is being executed – from a laptop to a data center, or cloud</a:t>
            </a:r>
          </a:p>
          <a:p>
            <a:r>
              <a:rPr lang="en-US" dirty="0"/>
              <a:t>That kind of consistency eliminates an entire class of bugs. </a:t>
            </a:r>
          </a:p>
          <a:p>
            <a:r>
              <a:rPr lang="en-US" dirty="0"/>
              <a:t>A container is like a virtual machine snapshot. </a:t>
            </a:r>
          </a:p>
          <a:p>
            <a:r>
              <a:rPr lang="en-US" dirty="0"/>
              <a:t>Each time you start a container, it’s restored to the initial snapshot no matter what actions you took the last time it ran.</a:t>
            </a:r>
            <a:endParaRPr lang="en-IN" dirty="0"/>
          </a:p>
        </p:txBody>
      </p:sp>
    </p:spTree>
    <p:extLst>
      <p:ext uri="{BB962C8B-B14F-4D97-AF65-F5344CB8AC3E}">
        <p14:creationId xmlns:p14="http://schemas.microsoft.com/office/powerpoint/2010/main" val="1662881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What is Happening?</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The container is running in the background</a:t>
            </a:r>
          </a:p>
          <a:p>
            <a:r>
              <a:rPr lang="en-IN" dirty="0"/>
              <a:t>We can check the container based on its id</a:t>
            </a:r>
          </a:p>
          <a:p>
            <a:pPr lvl="1"/>
            <a:r>
              <a:rPr lang="en-IN" dirty="0"/>
              <a:t>docker logs </a:t>
            </a:r>
            <a:r>
              <a:rPr lang="en-IN" i="1" dirty="0"/>
              <a:t>&lt;container-id&gt;</a:t>
            </a:r>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id="{AB092C30-0045-7A1D-881F-CD5A07F572A2}"/>
              </a:ext>
            </a:extLst>
          </p:cNvPr>
          <p:cNvPicPr>
            <a:picLocks noChangeAspect="1"/>
          </p:cNvPicPr>
          <p:nvPr/>
        </p:nvPicPr>
        <p:blipFill>
          <a:blip r:embed="rId2"/>
          <a:stretch>
            <a:fillRect/>
          </a:stretch>
        </p:blipFill>
        <p:spPr>
          <a:xfrm>
            <a:off x="1332085" y="3341392"/>
            <a:ext cx="8459187" cy="3250328"/>
          </a:xfrm>
          <a:prstGeom prst="rect">
            <a:avLst/>
          </a:prstGeom>
        </p:spPr>
      </p:pic>
    </p:spTree>
    <p:extLst>
      <p:ext uri="{BB962C8B-B14F-4D97-AF65-F5344CB8AC3E}">
        <p14:creationId xmlns:p14="http://schemas.microsoft.com/office/powerpoint/2010/main" val="9394085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Short form for the container id</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We can specify just the first four letters of the container id</a:t>
            </a:r>
          </a:p>
          <a:p>
            <a:r>
              <a:rPr lang="en-IN" dirty="0"/>
              <a:t>docker logs </a:t>
            </a:r>
            <a:r>
              <a:rPr lang="en-IN" i="1" dirty="0"/>
              <a:t>&lt;container-id’s first four letters&gt;</a:t>
            </a:r>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39B9024F-3C96-2833-95CD-7F2820F8C748}"/>
              </a:ext>
            </a:extLst>
          </p:cNvPr>
          <p:cNvPicPr>
            <a:picLocks noChangeAspect="1"/>
          </p:cNvPicPr>
          <p:nvPr/>
        </p:nvPicPr>
        <p:blipFill>
          <a:blip r:embed="rId2"/>
          <a:stretch>
            <a:fillRect/>
          </a:stretch>
        </p:blipFill>
        <p:spPr>
          <a:xfrm>
            <a:off x="1285721" y="2890077"/>
            <a:ext cx="8830081" cy="3695657"/>
          </a:xfrm>
          <a:prstGeom prst="rect">
            <a:avLst/>
          </a:prstGeom>
        </p:spPr>
      </p:pic>
    </p:spTree>
    <p:extLst>
      <p:ext uri="{BB962C8B-B14F-4D97-AF65-F5344CB8AC3E}">
        <p14:creationId xmlns:p14="http://schemas.microsoft.com/office/powerpoint/2010/main" val="5796830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Finding Out Which Images Do We Have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docker images</a:t>
            </a:r>
            <a:endParaRPr lang="en-IN" i="1"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7B35B585-E694-5D41-990D-114C9122ADAE}"/>
              </a:ext>
            </a:extLst>
          </p:cNvPr>
          <p:cNvPicPr>
            <a:picLocks noChangeAspect="1"/>
          </p:cNvPicPr>
          <p:nvPr/>
        </p:nvPicPr>
        <p:blipFill>
          <a:blip r:embed="rId2"/>
          <a:stretch>
            <a:fillRect/>
          </a:stretch>
        </p:blipFill>
        <p:spPr>
          <a:xfrm>
            <a:off x="1094797" y="2796240"/>
            <a:ext cx="9816593" cy="1416164"/>
          </a:xfrm>
          <a:prstGeom prst="rect">
            <a:avLst/>
          </a:prstGeom>
        </p:spPr>
      </p:pic>
    </p:spTree>
    <p:extLst>
      <p:ext uri="{BB962C8B-B14F-4D97-AF65-F5344CB8AC3E}">
        <p14:creationId xmlns:p14="http://schemas.microsoft.com/office/powerpoint/2010/main" val="384382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Finding Out Which Containers are/have been Running</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docker container ls</a:t>
            </a:r>
            <a:endParaRPr lang="en-IN" i="1" dirty="0"/>
          </a:p>
          <a:p>
            <a:endParaRPr lang="en-IN" dirty="0"/>
          </a:p>
          <a:p>
            <a:endParaRPr lang="en-IN" dirty="0"/>
          </a:p>
          <a:p>
            <a:endParaRPr lang="en-IN" dirty="0"/>
          </a:p>
          <a:p>
            <a:r>
              <a:rPr lang="en-IN" dirty="0"/>
              <a:t>docker container ls -a</a:t>
            </a:r>
            <a:endParaRPr lang="en-IN" i="1" dirty="0"/>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6F9067F5-6984-8E8B-4B98-6420F824981B}"/>
              </a:ext>
            </a:extLst>
          </p:cNvPr>
          <p:cNvPicPr>
            <a:picLocks noChangeAspect="1"/>
          </p:cNvPicPr>
          <p:nvPr/>
        </p:nvPicPr>
        <p:blipFill>
          <a:blip r:embed="rId2"/>
          <a:stretch>
            <a:fillRect/>
          </a:stretch>
        </p:blipFill>
        <p:spPr>
          <a:xfrm>
            <a:off x="741376" y="2367506"/>
            <a:ext cx="11107877" cy="1325563"/>
          </a:xfrm>
          <a:prstGeom prst="rect">
            <a:avLst/>
          </a:prstGeom>
        </p:spPr>
      </p:pic>
      <p:pic>
        <p:nvPicPr>
          <p:cNvPr id="8" name="Picture 7">
            <a:extLst>
              <a:ext uri="{FF2B5EF4-FFF2-40B4-BE49-F238E27FC236}">
                <a16:creationId xmlns:a16="http://schemas.microsoft.com/office/drawing/2014/main" id="{FC94A420-B482-A345-440B-25FA654DCDEE}"/>
              </a:ext>
            </a:extLst>
          </p:cNvPr>
          <p:cNvPicPr>
            <a:picLocks noChangeAspect="1"/>
          </p:cNvPicPr>
          <p:nvPr/>
        </p:nvPicPr>
        <p:blipFill>
          <a:blip r:embed="rId3"/>
          <a:stretch>
            <a:fillRect/>
          </a:stretch>
        </p:blipFill>
        <p:spPr>
          <a:xfrm>
            <a:off x="1518291" y="4369887"/>
            <a:ext cx="8395131" cy="1911448"/>
          </a:xfrm>
          <a:prstGeom prst="rect">
            <a:avLst/>
          </a:prstGeom>
        </p:spPr>
      </p:pic>
    </p:spTree>
    <p:extLst>
      <p:ext uri="{BB962C8B-B14F-4D97-AF65-F5344CB8AC3E}">
        <p14:creationId xmlns:p14="http://schemas.microsoft.com/office/powerpoint/2010/main" val="11845479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Stopping a Container</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docker container stop &lt;container id&gt; </a:t>
            </a:r>
            <a:endParaRPr lang="en-IN" i="1"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5FC34DB1-015F-2F85-ADC0-324355BF1BA1}"/>
              </a:ext>
            </a:extLst>
          </p:cNvPr>
          <p:cNvPicPr>
            <a:picLocks noChangeAspect="1"/>
          </p:cNvPicPr>
          <p:nvPr/>
        </p:nvPicPr>
        <p:blipFill>
          <a:blip r:embed="rId2"/>
          <a:stretch>
            <a:fillRect/>
          </a:stretch>
        </p:blipFill>
        <p:spPr>
          <a:xfrm>
            <a:off x="1204766" y="2715248"/>
            <a:ext cx="9597380" cy="2021139"/>
          </a:xfrm>
          <a:prstGeom prst="rect">
            <a:avLst/>
          </a:prstGeom>
        </p:spPr>
      </p:pic>
    </p:spTree>
    <p:extLst>
      <p:ext uri="{BB962C8B-B14F-4D97-AF65-F5344CB8AC3E}">
        <p14:creationId xmlns:p14="http://schemas.microsoft.com/office/powerpoint/2010/main" val="12321473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 Architecture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endParaRPr lang="en-IN" dirty="0"/>
          </a:p>
          <a:p>
            <a:endParaRPr lang="en-IN" dirty="0"/>
          </a:p>
          <a:p>
            <a:endParaRPr lang="en-IN" dirty="0"/>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id="{E2213276-D82B-43B6-D002-E67E23998656}"/>
              </a:ext>
            </a:extLst>
          </p:cNvPr>
          <p:cNvPicPr>
            <a:picLocks noChangeAspect="1"/>
          </p:cNvPicPr>
          <p:nvPr/>
        </p:nvPicPr>
        <p:blipFill>
          <a:blip r:embed="rId2"/>
          <a:stretch>
            <a:fillRect/>
          </a:stretch>
        </p:blipFill>
        <p:spPr>
          <a:xfrm>
            <a:off x="1058427" y="1323065"/>
            <a:ext cx="8671200" cy="4630252"/>
          </a:xfrm>
          <a:prstGeom prst="rect">
            <a:avLst/>
          </a:prstGeom>
        </p:spPr>
      </p:pic>
    </p:spTree>
    <p:extLst>
      <p:ext uri="{BB962C8B-B14F-4D97-AF65-F5344CB8AC3E}">
        <p14:creationId xmlns:p14="http://schemas.microsoft.com/office/powerpoint/2010/main" val="27027720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 Search Command</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docker search </a:t>
            </a:r>
            <a:r>
              <a:rPr lang="en-IN" dirty="0" err="1"/>
              <a:t>mysql</a:t>
            </a:r>
            <a:r>
              <a:rPr lang="en-IN" dirty="0"/>
              <a:t>		(ok are the official ones)</a:t>
            </a:r>
          </a:p>
          <a:p>
            <a:endParaRPr lang="en-IN" dirty="0"/>
          </a:p>
          <a:p>
            <a:endParaRPr lang="en-IN" dirty="0"/>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55F390DD-F1C4-E0B9-158D-C3327F1BE265}"/>
              </a:ext>
            </a:extLst>
          </p:cNvPr>
          <p:cNvPicPr>
            <a:picLocks noChangeAspect="1"/>
          </p:cNvPicPr>
          <p:nvPr/>
        </p:nvPicPr>
        <p:blipFill>
          <a:blip r:embed="rId2"/>
          <a:stretch>
            <a:fillRect/>
          </a:stretch>
        </p:blipFill>
        <p:spPr>
          <a:xfrm>
            <a:off x="1535817" y="2358381"/>
            <a:ext cx="7969660" cy="4216617"/>
          </a:xfrm>
          <a:prstGeom prst="rect">
            <a:avLst/>
          </a:prstGeom>
        </p:spPr>
      </p:pic>
    </p:spTree>
    <p:extLst>
      <p:ext uri="{BB962C8B-B14F-4D97-AF65-F5344CB8AC3E}">
        <p14:creationId xmlns:p14="http://schemas.microsoft.com/office/powerpoint/2010/main" val="9194735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Import Docker Projects into </a:t>
            </a:r>
            <a:r>
              <a:rPr lang="en-IN"/>
              <a:t>Visual Studio Code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a:t>Code is on </a:t>
            </a:r>
            <a:r>
              <a:rPr lang="en-IN" dirty="0">
                <a:hlinkClick r:id="rId2"/>
              </a:rPr>
              <a:t>https://github.com/in28minutes/devops-master-class</a:t>
            </a:r>
            <a:endParaRPr lang="en-IN" dirty="0"/>
          </a:p>
          <a:p>
            <a:endParaRPr lang="en-IN" dirty="0"/>
          </a:p>
          <a:p>
            <a:r>
              <a:rPr lang="en-IN" dirty="0"/>
              <a:t>Click on Code</a:t>
            </a:r>
          </a:p>
          <a:p>
            <a:endParaRPr lang="en-IN" dirty="0"/>
          </a:p>
          <a:p>
            <a:r>
              <a:rPr lang="en-IN" dirty="0"/>
              <a:t>Click on Download Zip (See next slide)</a:t>
            </a:r>
          </a:p>
          <a:p>
            <a:endParaRPr lang="en-IN" dirty="0"/>
          </a:p>
        </p:txBody>
      </p:sp>
    </p:spTree>
    <p:extLst>
      <p:ext uri="{BB962C8B-B14F-4D97-AF65-F5344CB8AC3E}">
        <p14:creationId xmlns:p14="http://schemas.microsoft.com/office/powerpoint/2010/main" val="30605088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Import Docker Projects into </a:t>
            </a:r>
            <a:r>
              <a:rPr lang="en-IN"/>
              <a:t>Visual Studio Code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1BBCEE08-BEA6-62BE-BFA8-ACD9B49E130B}"/>
              </a:ext>
            </a:extLst>
          </p:cNvPr>
          <p:cNvPicPr>
            <a:picLocks noChangeAspect="1"/>
          </p:cNvPicPr>
          <p:nvPr/>
        </p:nvPicPr>
        <p:blipFill>
          <a:blip r:embed="rId2"/>
          <a:stretch>
            <a:fillRect/>
          </a:stretch>
        </p:blipFill>
        <p:spPr>
          <a:xfrm>
            <a:off x="2804845" y="1027906"/>
            <a:ext cx="7306546" cy="4969697"/>
          </a:xfrm>
          <a:prstGeom prst="rect">
            <a:avLst/>
          </a:prstGeom>
        </p:spPr>
      </p:pic>
    </p:spTree>
    <p:extLst>
      <p:ext uri="{BB962C8B-B14F-4D97-AF65-F5344CB8AC3E}">
        <p14:creationId xmlns:p14="http://schemas.microsoft.com/office/powerpoint/2010/main" val="4113621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Open Folder in Visual Studio Code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32EFD0D-F454-E045-1C20-6F7C8B84012D}"/>
              </a:ext>
            </a:extLst>
          </p:cNvPr>
          <p:cNvPicPr>
            <a:picLocks noChangeAspect="1"/>
          </p:cNvPicPr>
          <p:nvPr/>
        </p:nvPicPr>
        <p:blipFill>
          <a:blip r:embed="rId2"/>
          <a:stretch>
            <a:fillRect/>
          </a:stretch>
        </p:blipFill>
        <p:spPr>
          <a:xfrm>
            <a:off x="3124047" y="1731052"/>
            <a:ext cx="5943905" cy="4540483"/>
          </a:xfrm>
          <a:prstGeom prst="rect">
            <a:avLst/>
          </a:prstGeom>
        </p:spPr>
      </p:pic>
    </p:spTree>
    <p:extLst>
      <p:ext uri="{BB962C8B-B14F-4D97-AF65-F5344CB8AC3E}">
        <p14:creationId xmlns:p14="http://schemas.microsoft.com/office/powerpoint/2010/main" val="4170553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Container Example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39FCCAAA-005B-ED87-F816-A2D4CC570289}"/>
              </a:ext>
            </a:extLst>
          </p:cNvPr>
          <p:cNvPicPr>
            <a:picLocks noChangeAspect="1"/>
          </p:cNvPicPr>
          <p:nvPr/>
        </p:nvPicPr>
        <p:blipFill>
          <a:blip r:embed="rId2"/>
          <a:stretch>
            <a:fillRect/>
          </a:stretch>
        </p:blipFill>
        <p:spPr>
          <a:xfrm>
            <a:off x="3150807" y="1966901"/>
            <a:ext cx="4852761" cy="4274286"/>
          </a:xfrm>
          <a:prstGeom prst="rect">
            <a:avLst/>
          </a:prstGeom>
        </p:spPr>
      </p:pic>
    </p:spTree>
    <p:extLst>
      <p:ext uri="{BB962C8B-B14F-4D97-AF65-F5344CB8AC3E}">
        <p14:creationId xmlns:p14="http://schemas.microsoft.com/office/powerpoint/2010/main" val="27258008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How to Build a Docker Image – Python Application</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a:t>Open projects -&gt; hello-world -&gt; hello-world-python</a:t>
            </a:r>
          </a:p>
          <a:p>
            <a:r>
              <a:rPr lang="en-IN" dirty="0"/>
              <a:t>launch.py contains the code for the python application</a:t>
            </a:r>
          </a:p>
          <a:p>
            <a:pPr lvl="1"/>
            <a:r>
              <a:rPr lang="en-IN" dirty="0"/>
              <a:t>from flask import Flask</a:t>
            </a:r>
          </a:p>
          <a:p>
            <a:pPr lvl="1"/>
            <a:r>
              <a:rPr lang="en-IN" dirty="0" err="1"/>
              <a:t>helloworld</a:t>
            </a:r>
            <a:r>
              <a:rPr lang="en-IN" dirty="0"/>
              <a:t> = Flask(__name__)</a:t>
            </a:r>
          </a:p>
          <a:p>
            <a:pPr lvl="1"/>
            <a:r>
              <a:rPr lang="en-IN" dirty="0"/>
              <a:t>@helloworld.route("/")</a:t>
            </a:r>
          </a:p>
          <a:p>
            <a:pPr lvl="1"/>
            <a:r>
              <a:rPr lang="en-IN" dirty="0"/>
              <a:t>def run():</a:t>
            </a:r>
          </a:p>
          <a:p>
            <a:pPr lvl="1"/>
            <a:r>
              <a:rPr lang="en-IN" dirty="0"/>
              <a:t>    return "{\"message\":\"Hello World Python v1\"}"</a:t>
            </a:r>
          </a:p>
          <a:p>
            <a:pPr lvl="1"/>
            <a:r>
              <a:rPr lang="en-IN" dirty="0"/>
              <a:t>if __name__ == "__main__":</a:t>
            </a:r>
          </a:p>
          <a:p>
            <a:pPr lvl="1"/>
            <a:r>
              <a:rPr lang="en-IN" dirty="0"/>
              <a:t>    </a:t>
            </a:r>
            <a:r>
              <a:rPr lang="en-IN" dirty="0" err="1"/>
              <a:t>helloworld.run</a:t>
            </a:r>
            <a:r>
              <a:rPr lang="en-IN" dirty="0"/>
              <a:t>(host="0.0.0.0", port=int("5000"), debug=True)</a:t>
            </a:r>
          </a:p>
          <a:p>
            <a:pPr lvl="1"/>
            <a:endParaRPr lang="en-IN" dirty="0"/>
          </a:p>
        </p:txBody>
      </p:sp>
    </p:spTree>
    <p:extLst>
      <p:ext uri="{BB962C8B-B14F-4D97-AF65-F5344CB8AC3E}">
        <p14:creationId xmlns:p14="http://schemas.microsoft.com/office/powerpoint/2010/main" val="33602644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How to Build a Docker Image – Python Application</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a:t>requirements.txt contains the dependency (in this case, the flask framework)</a:t>
            </a:r>
          </a:p>
          <a:p>
            <a:pPr lvl="1"/>
            <a:r>
              <a:rPr lang="en-IN" dirty="0"/>
              <a:t>flask</a:t>
            </a:r>
          </a:p>
          <a:p>
            <a:pPr lvl="1"/>
            <a:endParaRPr lang="en-IN" dirty="0"/>
          </a:p>
        </p:txBody>
      </p:sp>
    </p:spTree>
    <p:extLst>
      <p:ext uri="{BB962C8B-B14F-4D97-AF65-F5344CB8AC3E}">
        <p14:creationId xmlns:p14="http://schemas.microsoft.com/office/powerpoint/2010/main" val="22540392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How to Build a Docker Image – Python Application</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err="1"/>
              <a:t>Dockerfile</a:t>
            </a:r>
            <a:r>
              <a:rPr lang="en-IN" dirty="0"/>
              <a:t> contains instructions to create a docker image</a:t>
            </a:r>
          </a:p>
          <a:p>
            <a:pPr lvl="1"/>
            <a:r>
              <a:rPr lang="en-IN" dirty="0"/>
              <a:t>FROM python:alpine3.10</a:t>
            </a:r>
          </a:p>
          <a:p>
            <a:pPr lvl="1"/>
            <a:r>
              <a:rPr lang="en-IN" dirty="0"/>
              <a:t>WORKDIR /app </a:t>
            </a:r>
          </a:p>
          <a:p>
            <a:pPr lvl="1"/>
            <a:r>
              <a:rPr lang="en-IN" dirty="0"/>
              <a:t>COPY . /app</a:t>
            </a:r>
          </a:p>
          <a:p>
            <a:pPr lvl="1"/>
            <a:r>
              <a:rPr lang="en-IN" dirty="0"/>
              <a:t>RUN pip install -r requirements.txt</a:t>
            </a:r>
          </a:p>
          <a:p>
            <a:pPr lvl="1"/>
            <a:r>
              <a:rPr lang="en-IN" dirty="0"/>
              <a:t>EXPOSE 5000</a:t>
            </a:r>
          </a:p>
          <a:p>
            <a:pPr lvl="1"/>
            <a:r>
              <a:rPr lang="en-IN" dirty="0"/>
              <a:t>CMD python ./launch.py</a:t>
            </a:r>
          </a:p>
          <a:p>
            <a:pPr lvl="1"/>
            <a:endParaRPr lang="en-IN" dirty="0"/>
          </a:p>
          <a:p>
            <a:pPr lvl="1"/>
            <a:r>
              <a:rPr lang="en-IN" dirty="0"/>
              <a:t>#COPY requirements.txt /app/requirements.txt</a:t>
            </a:r>
          </a:p>
          <a:p>
            <a:pPr lvl="1"/>
            <a:r>
              <a:rPr lang="en-IN" dirty="0"/>
              <a:t>#ENTRYPOINT ["python", "./launch.py"]</a:t>
            </a:r>
          </a:p>
          <a:p>
            <a:pPr lvl="1"/>
            <a:endParaRPr lang="en-IN" dirty="0"/>
          </a:p>
        </p:txBody>
      </p:sp>
    </p:spTree>
    <p:extLst>
      <p:ext uri="{BB962C8B-B14F-4D97-AF65-F5344CB8AC3E}">
        <p14:creationId xmlns:p14="http://schemas.microsoft.com/office/powerpoint/2010/main" val="2596452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the Docker File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a:t>FROM python:alpine3.10</a:t>
            </a:r>
          </a:p>
          <a:p>
            <a:pPr lvl="1"/>
            <a:r>
              <a:rPr lang="en-IN" dirty="0"/>
              <a:t>We want to use the ready-made Python docker image that is available to everyone and it should be packaged with the bare-minimum Linux variant called as alpine version 3.10</a:t>
            </a:r>
          </a:p>
          <a:p>
            <a:pPr lvl="1"/>
            <a:r>
              <a:rPr lang="en-IN" dirty="0"/>
              <a:t>This is called as base image</a:t>
            </a:r>
          </a:p>
          <a:p>
            <a:r>
              <a:rPr lang="en-IN" dirty="0"/>
              <a:t>WORKDIR /app</a:t>
            </a:r>
          </a:p>
          <a:p>
            <a:pPr lvl="1"/>
            <a:r>
              <a:rPr lang="en-IN" dirty="0"/>
              <a:t>The working directory for our application</a:t>
            </a:r>
          </a:p>
          <a:p>
            <a:r>
              <a:rPr lang="en-IN" dirty="0"/>
              <a:t>COPY . /app</a:t>
            </a:r>
          </a:p>
          <a:p>
            <a:pPr lvl="1"/>
            <a:r>
              <a:rPr lang="en-IN" dirty="0"/>
              <a:t>Since our Python code is present in our current directory, copy it to the app folder</a:t>
            </a:r>
          </a:p>
        </p:txBody>
      </p:sp>
    </p:spTree>
    <p:extLst>
      <p:ext uri="{BB962C8B-B14F-4D97-AF65-F5344CB8AC3E}">
        <p14:creationId xmlns:p14="http://schemas.microsoft.com/office/powerpoint/2010/main" val="35434558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the Docker File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US" dirty="0"/>
              <a:t>RUN pip install -r requirements.txt</a:t>
            </a:r>
          </a:p>
          <a:p>
            <a:pPr lvl="1"/>
            <a:r>
              <a:rPr lang="en-US" dirty="0"/>
              <a:t>For our Python application to work, we require the Flask framework. We have specified it in requirements.txt file. Using pip, we will install it. The RUN command executes the pip command.</a:t>
            </a:r>
          </a:p>
          <a:p>
            <a:r>
              <a:rPr lang="en-US" dirty="0"/>
              <a:t>EXPOSE 5000</a:t>
            </a:r>
          </a:p>
          <a:p>
            <a:pPr lvl="1"/>
            <a:r>
              <a:rPr lang="en-US" dirty="0"/>
              <a:t>We want to expose port 5000 to the external world.</a:t>
            </a:r>
          </a:p>
          <a:p>
            <a:r>
              <a:rPr lang="en-US" dirty="0"/>
              <a:t>CMD python ./launch.py</a:t>
            </a:r>
          </a:p>
          <a:p>
            <a:pPr lvl="1"/>
            <a:r>
              <a:rPr lang="en-US" dirty="0"/>
              <a:t>Start the command prompt and using the Python interpreter, execute the launch.py file.</a:t>
            </a:r>
          </a:p>
          <a:p>
            <a:pPr lvl="1"/>
            <a:endParaRPr lang="en-IN" dirty="0"/>
          </a:p>
        </p:txBody>
      </p:sp>
    </p:spTree>
    <p:extLst>
      <p:ext uri="{BB962C8B-B14F-4D97-AF65-F5344CB8AC3E}">
        <p14:creationId xmlns:p14="http://schemas.microsoft.com/office/powerpoint/2010/main" val="35783675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Creating the Docker Image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First make a small change to launch.py file to indicate a new release:</a:t>
            </a:r>
          </a:p>
          <a:p>
            <a:pPr lvl="1"/>
            <a:r>
              <a:rPr lang="en-US" dirty="0"/>
              <a:t>def run():</a:t>
            </a:r>
          </a:p>
          <a:p>
            <a:pPr lvl="1"/>
            <a:r>
              <a:rPr lang="en-US" dirty="0"/>
              <a:t>    return "{\"message\":\"Hello World Python v2\"}"</a:t>
            </a:r>
            <a:endParaRPr lang="en-IN" dirty="0"/>
          </a:p>
          <a:p>
            <a:r>
              <a:rPr lang="en-IN" dirty="0"/>
              <a:t>Then run this command:</a:t>
            </a:r>
          </a:p>
          <a:p>
            <a:pPr lvl="1"/>
            <a:r>
              <a:rPr lang="en-IN" dirty="0"/>
              <a:t>C:\lectures\CDAC\Cloud\devops-master-class-master\projects\hello-world\hello-world-python&gt;docker build -t in28min/hello-world-python:0.0.2.RELEASE .</a:t>
            </a:r>
          </a:p>
          <a:p>
            <a:pPr lvl="1"/>
            <a:endParaRPr lang="en-IN" dirty="0"/>
          </a:p>
          <a:p>
            <a:r>
              <a:rPr lang="en-IN" dirty="0"/>
              <a:t>See next slide</a:t>
            </a:r>
          </a:p>
        </p:txBody>
      </p:sp>
    </p:spTree>
    <p:extLst>
      <p:ext uri="{BB962C8B-B14F-4D97-AF65-F5344CB8AC3E}">
        <p14:creationId xmlns:p14="http://schemas.microsoft.com/office/powerpoint/2010/main" val="32086722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Creating the Docker Image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5B1C6E14-0BD0-F289-BFA5-FAE63E4131A9}"/>
              </a:ext>
            </a:extLst>
          </p:cNvPr>
          <p:cNvPicPr>
            <a:picLocks noChangeAspect="1"/>
          </p:cNvPicPr>
          <p:nvPr/>
        </p:nvPicPr>
        <p:blipFill>
          <a:blip r:embed="rId2"/>
          <a:stretch>
            <a:fillRect/>
          </a:stretch>
        </p:blipFill>
        <p:spPr>
          <a:xfrm>
            <a:off x="1767155" y="1368319"/>
            <a:ext cx="5661061" cy="2674280"/>
          </a:xfrm>
          <a:prstGeom prst="rect">
            <a:avLst/>
          </a:prstGeom>
        </p:spPr>
      </p:pic>
      <p:pic>
        <p:nvPicPr>
          <p:cNvPr id="7" name="Picture 6">
            <a:extLst>
              <a:ext uri="{FF2B5EF4-FFF2-40B4-BE49-F238E27FC236}">
                <a16:creationId xmlns:a16="http://schemas.microsoft.com/office/drawing/2014/main" id="{821E1E5E-47B3-D1EE-73F4-E35AAEA7BD59}"/>
              </a:ext>
            </a:extLst>
          </p:cNvPr>
          <p:cNvPicPr>
            <a:picLocks noChangeAspect="1"/>
          </p:cNvPicPr>
          <p:nvPr/>
        </p:nvPicPr>
        <p:blipFill>
          <a:blip r:embed="rId3"/>
          <a:stretch>
            <a:fillRect/>
          </a:stretch>
        </p:blipFill>
        <p:spPr>
          <a:xfrm>
            <a:off x="3308279" y="4198085"/>
            <a:ext cx="7580921" cy="2239449"/>
          </a:xfrm>
          <a:prstGeom prst="rect">
            <a:avLst/>
          </a:prstGeom>
        </p:spPr>
      </p:pic>
    </p:spTree>
    <p:extLst>
      <p:ext uri="{BB962C8B-B14F-4D97-AF65-F5344CB8AC3E}">
        <p14:creationId xmlns:p14="http://schemas.microsoft.com/office/powerpoint/2010/main" val="33664493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Running Our Image as a Container</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C:\lectures\CDAC\Cloud\devops-master-class-master\projects\hello-world\hello-world-python&gt;docker run -p 5000:5000 -d in28min/hello-world-python:0.0.2.RELEASE</a:t>
            </a:r>
          </a:p>
        </p:txBody>
      </p:sp>
      <p:pic>
        <p:nvPicPr>
          <p:cNvPr id="6" name="Picture 5">
            <a:extLst>
              <a:ext uri="{FF2B5EF4-FFF2-40B4-BE49-F238E27FC236}">
                <a16:creationId xmlns:a16="http://schemas.microsoft.com/office/drawing/2014/main" id="{50A38E00-3A84-2A36-B17E-9BCDB750EBFF}"/>
              </a:ext>
            </a:extLst>
          </p:cNvPr>
          <p:cNvPicPr>
            <a:picLocks noChangeAspect="1"/>
          </p:cNvPicPr>
          <p:nvPr/>
        </p:nvPicPr>
        <p:blipFill>
          <a:blip r:embed="rId2"/>
          <a:stretch>
            <a:fillRect/>
          </a:stretch>
        </p:blipFill>
        <p:spPr>
          <a:xfrm>
            <a:off x="1276259" y="3526972"/>
            <a:ext cx="10077541" cy="2115637"/>
          </a:xfrm>
          <a:prstGeom prst="rect">
            <a:avLst/>
          </a:prstGeom>
        </p:spPr>
      </p:pic>
    </p:spTree>
    <p:extLst>
      <p:ext uri="{BB962C8B-B14F-4D97-AF65-F5344CB8AC3E}">
        <p14:creationId xmlns:p14="http://schemas.microsoft.com/office/powerpoint/2010/main" val="5593774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Checking if it is Running</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C:\lectures\CDAC\Cloud\devops-master-class-master\projects\hello-world\hello-world-python&gt;docker container ls</a:t>
            </a:r>
          </a:p>
        </p:txBody>
      </p:sp>
      <p:pic>
        <p:nvPicPr>
          <p:cNvPr id="8" name="Picture 7">
            <a:extLst>
              <a:ext uri="{FF2B5EF4-FFF2-40B4-BE49-F238E27FC236}">
                <a16:creationId xmlns:a16="http://schemas.microsoft.com/office/drawing/2014/main" id="{82FAADA8-A21F-836E-534E-45C94B024072}"/>
              </a:ext>
            </a:extLst>
          </p:cNvPr>
          <p:cNvPicPr>
            <a:picLocks noChangeAspect="1"/>
          </p:cNvPicPr>
          <p:nvPr/>
        </p:nvPicPr>
        <p:blipFill>
          <a:blip r:embed="rId2"/>
          <a:stretch>
            <a:fillRect/>
          </a:stretch>
        </p:blipFill>
        <p:spPr>
          <a:xfrm>
            <a:off x="750014" y="2940090"/>
            <a:ext cx="10995116" cy="2541850"/>
          </a:xfrm>
          <a:prstGeom prst="rect">
            <a:avLst/>
          </a:prstGeom>
        </p:spPr>
      </p:pic>
    </p:spTree>
    <p:extLst>
      <p:ext uri="{BB962C8B-B14F-4D97-AF65-F5344CB8AC3E}">
        <p14:creationId xmlns:p14="http://schemas.microsoft.com/office/powerpoint/2010/main" val="18095178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Checking if it is Running</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C:\lectures\CDAC\Cloud\devops-master-class-master\projects\hello-world\hello-world-python&gt;docker logs -f f6cc2d3ad40efbc52de789d1e199bb519f430ab6633b37e8853d27dd8093836b</a:t>
            </a:r>
          </a:p>
        </p:txBody>
      </p:sp>
      <p:pic>
        <p:nvPicPr>
          <p:cNvPr id="5" name="Picture 4">
            <a:extLst>
              <a:ext uri="{FF2B5EF4-FFF2-40B4-BE49-F238E27FC236}">
                <a16:creationId xmlns:a16="http://schemas.microsoft.com/office/drawing/2014/main" id="{DEA91FF0-55DF-14F3-3723-B4AD0655926D}"/>
              </a:ext>
            </a:extLst>
          </p:cNvPr>
          <p:cNvPicPr>
            <a:picLocks noChangeAspect="1"/>
          </p:cNvPicPr>
          <p:nvPr/>
        </p:nvPicPr>
        <p:blipFill>
          <a:blip r:embed="rId2"/>
          <a:stretch>
            <a:fillRect/>
          </a:stretch>
        </p:blipFill>
        <p:spPr>
          <a:xfrm>
            <a:off x="2856216" y="3038432"/>
            <a:ext cx="7869346" cy="3675730"/>
          </a:xfrm>
          <a:prstGeom prst="rect">
            <a:avLst/>
          </a:prstGeom>
        </p:spPr>
      </p:pic>
    </p:spTree>
    <p:extLst>
      <p:ext uri="{BB962C8B-B14F-4D97-AF65-F5344CB8AC3E}">
        <p14:creationId xmlns:p14="http://schemas.microsoft.com/office/powerpoint/2010/main" val="207880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A13A-1BB7-1A7E-E3B6-5CDF90330A04}"/>
              </a:ext>
            </a:extLst>
          </p:cNvPr>
          <p:cNvSpPr>
            <a:spLocks noGrp="1"/>
          </p:cNvSpPr>
          <p:nvPr>
            <p:ph type="title"/>
          </p:nvPr>
        </p:nvSpPr>
        <p:spPr/>
        <p:txBody>
          <a:bodyPr/>
          <a:lstStyle/>
          <a:p>
            <a:r>
              <a:rPr lang="en-IN" dirty="0"/>
              <a:t>Traditional vs Containerized Application Deployment</a:t>
            </a:r>
          </a:p>
        </p:txBody>
      </p:sp>
      <p:sp>
        <p:nvSpPr>
          <p:cNvPr id="3" name="Content Placeholder 2">
            <a:extLst>
              <a:ext uri="{FF2B5EF4-FFF2-40B4-BE49-F238E27FC236}">
                <a16:creationId xmlns:a16="http://schemas.microsoft.com/office/drawing/2014/main" id="{FC1709C7-BC3B-2420-3913-0B4011765DA5}"/>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F32A2E7D-65DF-7C40-F48C-0B1744F0030C}"/>
              </a:ext>
            </a:extLst>
          </p:cNvPr>
          <p:cNvSpPr txBox="1"/>
          <p:nvPr/>
        </p:nvSpPr>
        <p:spPr>
          <a:xfrm>
            <a:off x="1613043" y="2804846"/>
            <a:ext cx="1212350" cy="369332"/>
          </a:xfrm>
          <a:prstGeom prst="rect">
            <a:avLst/>
          </a:prstGeom>
          <a:solidFill>
            <a:schemeClr val="accent4"/>
          </a:solidFill>
        </p:spPr>
        <p:txBody>
          <a:bodyPr wrap="square" rtlCol="0">
            <a:spAutoFit/>
          </a:bodyPr>
          <a:lstStyle/>
          <a:p>
            <a:pPr algn="ctr"/>
            <a:r>
              <a:rPr lang="en-IN" b="1" dirty="0"/>
              <a:t>Programs</a:t>
            </a:r>
          </a:p>
        </p:txBody>
      </p:sp>
      <p:cxnSp>
        <p:nvCxnSpPr>
          <p:cNvPr id="6" name="Straight Arrow Connector 5">
            <a:extLst>
              <a:ext uri="{FF2B5EF4-FFF2-40B4-BE49-F238E27FC236}">
                <a16:creationId xmlns:a16="http://schemas.microsoft.com/office/drawing/2014/main" id="{E42E3896-92C2-0A8F-E8D5-43002B592EC5}"/>
              </a:ext>
            </a:extLst>
          </p:cNvPr>
          <p:cNvCxnSpPr/>
          <p:nvPr/>
        </p:nvCxnSpPr>
        <p:spPr>
          <a:xfrm>
            <a:off x="2229492" y="3215812"/>
            <a:ext cx="0" cy="42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385C8A-00FE-F484-9191-AAE47F70F6BF}"/>
              </a:ext>
            </a:extLst>
          </p:cNvPr>
          <p:cNvSpPr txBox="1"/>
          <p:nvPr/>
        </p:nvSpPr>
        <p:spPr>
          <a:xfrm>
            <a:off x="1623317" y="3664960"/>
            <a:ext cx="1212350" cy="369332"/>
          </a:xfrm>
          <a:prstGeom prst="rect">
            <a:avLst/>
          </a:prstGeom>
          <a:solidFill>
            <a:schemeClr val="accent4"/>
          </a:solidFill>
        </p:spPr>
        <p:txBody>
          <a:bodyPr wrap="square" rtlCol="0">
            <a:spAutoFit/>
          </a:bodyPr>
          <a:lstStyle/>
          <a:p>
            <a:pPr algn="ctr"/>
            <a:r>
              <a:rPr lang="en-IN" b="1" dirty="0"/>
              <a:t>WAR file</a:t>
            </a:r>
          </a:p>
        </p:txBody>
      </p:sp>
      <p:cxnSp>
        <p:nvCxnSpPr>
          <p:cNvPr id="8" name="Straight Arrow Connector 7">
            <a:extLst>
              <a:ext uri="{FF2B5EF4-FFF2-40B4-BE49-F238E27FC236}">
                <a16:creationId xmlns:a16="http://schemas.microsoft.com/office/drawing/2014/main" id="{49DA4B1D-4952-8CE6-2761-B99550A0E611}"/>
              </a:ext>
            </a:extLst>
          </p:cNvPr>
          <p:cNvCxnSpPr/>
          <p:nvPr/>
        </p:nvCxnSpPr>
        <p:spPr>
          <a:xfrm>
            <a:off x="2229492" y="4083488"/>
            <a:ext cx="0" cy="42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9E32BD-DD58-C88F-9F9D-F47270602748}"/>
              </a:ext>
            </a:extLst>
          </p:cNvPr>
          <p:cNvSpPr txBox="1"/>
          <p:nvPr/>
        </p:nvSpPr>
        <p:spPr>
          <a:xfrm>
            <a:off x="1623317" y="4603621"/>
            <a:ext cx="1212350" cy="369332"/>
          </a:xfrm>
          <a:prstGeom prst="rect">
            <a:avLst/>
          </a:prstGeom>
          <a:solidFill>
            <a:schemeClr val="accent4"/>
          </a:solidFill>
        </p:spPr>
        <p:txBody>
          <a:bodyPr wrap="square" rtlCol="0">
            <a:spAutoFit/>
          </a:bodyPr>
          <a:lstStyle/>
          <a:p>
            <a:pPr algn="ctr"/>
            <a:r>
              <a:rPr lang="en-IN" b="1" dirty="0"/>
              <a:t>Deploy</a:t>
            </a:r>
          </a:p>
        </p:txBody>
      </p:sp>
      <p:sp>
        <p:nvSpPr>
          <p:cNvPr id="10" name="TextBox 9">
            <a:extLst>
              <a:ext uri="{FF2B5EF4-FFF2-40B4-BE49-F238E27FC236}">
                <a16:creationId xmlns:a16="http://schemas.microsoft.com/office/drawing/2014/main" id="{257D15FC-4905-FF94-6E3B-BCF791E57E68}"/>
              </a:ext>
            </a:extLst>
          </p:cNvPr>
          <p:cNvSpPr txBox="1"/>
          <p:nvPr/>
        </p:nvSpPr>
        <p:spPr>
          <a:xfrm>
            <a:off x="4981255" y="2807578"/>
            <a:ext cx="1212350" cy="369332"/>
          </a:xfrm>
          <a:prstGeom prst="rect">
            <a:avLst/>
          </a:prstGeom>
          <a:solidFill>
            <a:schemeClr val="accent6">
              <a:lumMod val="40000"/>
              <a:lumOff val="60000"/>
            </a:schemeClr>
          </a:solidFill>
        </p:spPr>
        <p:txBody>
          <a:bodyPr wrap="square" rtlCol="0">
            <a:spAutoFit/>
          </a:bodyPr>
          <a:lstStyle/>
          <a:p>
            <a:pPr algn="ctr"/>
            <a:r>
              <a:rPr lang="en-IN" b="1" dirty="0"/>
              <a:t>Programs</a:t>
            </a:r>
          </a:p>
        </p:txBody>
      </p:sp>
      <p:sp>
        <p:nvSpPr>
          <p:cNvPr id="11" name="TextBox 10">
            <a:extLst>
              <a:ext uri="{FF2B5EF4-FFF2-40B4-BE49-F238E27FC236}">
                <a16:creationId xmlns:a16="http://schemas.microsoft.com/office/drawing/2014/main" id="{93F78FD0-C6F6-2229-79F8-D44CC82F118F}"/>
              </a:ext>
            </a:extLst>
          </p:cNvPr>
          <p:cNvSpPr txBox="1"/>
          <p:nvPr/>
        </p:nvSpPr>
        <p:spPr>
          <a:xfrm>
            <a:off x="6489844" y="2802025"/>
            <a:ext cx="1212350" cy="369332"/>
          </a:xfrm>
          <a:prstGeom prst="rect">
            <a:avLst/>
          </a:prstGeom>
          <a:solidFill>
            <a:schemeClr val="accent6">
              <a:lumMod val="40000"/>
              <a:lumOff val="60000"/>
            </a:schemeClr>
          </a:solidFill>
        </p:spPr>
        <p:txBody>
          <a:bodyPr wrap="square" rtlCol="0">
            <a:spAutoFit/>
          </a:bodyPr>
          <a:lstStyle/>
          <a:p>
            <a:pPr algn="ctr"/>
            <a:r>
              <a:rPr lang="en-IN" b="1" dirty="0"/>
              <a:t>JVM</a:t>
            </a:r>
          </a:p>
        </p:txBody>
      </p:sp>
      <p:sp>
        <p:nvSpPr>
          <p:cNvPr id="12" name="TextBox 11">
            <a:extLst>
              <a:ext uri="{FF2B5EF4-FFF2-40B4-BE49-F238E27FC236}">
                <a16:creationId xmlns:a16="http://schemas.microsoft.com/office/drawing/2014/main" id="{117FC21C-13BD-E6B8-E46C-812F8D74F9FD}"/>
              </a:ext>
            </a:extLst>
          </p:cNvPr>
          <p:cNvSpPr txBox="1"/>
          <p:nvPr/>
        </p:nvSpPr>
        <p:spPr>
          <a:xfrm>
            <a:off x="8034819" y="2815658"/>
            <a:ext cx="1212350" cy="369332"/>
          </a:xfrm>
          <a:prstGeom prst="rect">
            <a:avLst/>
          </a:prstGeom>
          <a:solidFill>
            <a:schemeClr val="accent6">
              <a:lumMod val="40000"/>
              <a:lumOff val="60000"/>
            </a:schemeClr>
          </a:solidFill>
        </p:spPr>
        <p:txBody>
          <a:bodyPr wrap="square" rtlCol="0">
            <a:spAutoFit/>
          </a:bodyPr>
          <a:lstStyle/>
          <a:p>
            <a:pPr algn="ctr"/>
            <a:r>
              <a:rPr lang="en-IN" b="1" dirty="0"/>
              <a:t>Tomcat</a:t>
            </a:r>
          </a:p>
        </p:txBody>
      </p:sp>
      <p:sp>
        <p:nvSpPr>
          <p:cNvPr id="13" name="TextBox 12">
            <a:extLst>
              <a:ext uri="{FF2B5EF4-FFF2-40B4-BE49-F238E27FC236}">
                <a16:creationId xmlns:a16="http://schemas.microsoft.com/office/drawing/2014/main" id="{AC7B1345-AC24-FF37-0D7B-DB892C15FC2F}"/>
              </a:ext>
            </a:extLst>
          </p:cNvPr>
          <p:cNvSpPr txBox="1"/>
          <p:nvPr/>
        </p:nvSpPr>
        <p:spPr>
          <a:xfrm>
            <a:off x="9714858" y="2815658"/>
            <a:ext cx="1212350" cy="369332"/>
          </a:xfrm>
          <a:prstGeom prst="rect">
            <a:avLst/>
          </a:prstGeom>
          <a:solidFill>
            <a:schemeClr val="accent6">
              <a:lumMod val="40000"/>
              <a:lumOff val="60000"/>
            </a:schemeClr>
          </a:solidFill>
        </p:spPr>
        <p:txBody>
          <a:bodyPr wrap="square" rtlCol="0">
            <a:spAutoFit/>
          </a:bodyPr>
          <a:lstStyle/>
          <a:p>
            <a:pPr algn="ctr"/>
            <a:r>
              <a:rPr lang="en-IN" b="1" dirty="0"/>
              <a:t>MySQL</a:t>
            </a:r>
          </a:p>
        </p:txBody>
      </p:sp>
      <p:sp>
        <p:nvSpPr>
          <p:cNvPr id="14" name="Left Bracket 13">
            <a:extLst>
              <a:ext uri="{FF2B5EF4-FFF2-40B4-BE49-F238E27FC236}">
                <a16:creationId xmlns:a16="http://schemas.microsoft.com/office/drawing/2014/main" id="{8C3B860A-0FC4-1FAE-FEAB-589AEBD21255}"/>
              </a:ext>
            </a:extLst>
          </p:cNvPr>
          <p:cNvSpPr/>
          <p:nvPr/>
        </p:nvSpPr>
        <p:spPr>
          <a:xfrm rot="16200000">
            <a:off x="7775810" y="675916"/>
            <a:ext cx="421240" cy="601035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04C6FDAF-AF39-6C7D-E1B7-4E87C5F21139}"/>
              </a:ext>
            </a:extLst>
          </p:cNvPr>
          <p:cNvCxnSpPr/>
          <p:nvPr/>
        </p:nvCxnSpPr>
        <p:spPr>
          <a:xfrm>
            <a:off x="8034819" y="4001294"/>
            <a:ext cx="0" cy="42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A44EB6-16C5-9E59-C252-223959AEFAEB}"/>
              </a:ext>
            </a:extLst>
          </p:cNvPr>
          <p:cNvSpPr txBox="1"/>
          <p:nvPr/>
        </p:nvSpPr>
        <p:spPr>
          <a:xfrm>
            <a:off x="5524073" y="4603621"/>
            <a:ext cx="5044610" cy="923330"/>
          </a:xfrm>
          <a:prstGeom prst="rect">
            <a:avLst/>
          </a:prstGeom>
          <a:solidFill>
            <a:schemeClr val="accent6">
              <a:lumMod val="40000"/>
              <a:lumOff val="60000"/>
            </a:schemeClr>
          </a:solidFill>
        </p:spPr>
        <p:txBody>
          <a:bodyPr wrap="square" rtlCol="0">
            <a:spAutoFit/>
          </a:bodyPr>
          <a:lstStyle/>
          <a:p>
            <a:pPr algn="ctr"/>
            <a:r>
              <a:rPr lang="en-IN" b="1" dirty="0"/>
              <a:t>Docker Image</a:t>
            </a:r>
          </a:p>
          <a:p>
            <a:pPr algn="ctr"/>
            <a:endParaRPr lang="en-IN" b="1" dirty="0"/>
          </a:p>
          <a:p>
            <a:pPr algn="ctr"/>
            <a:r>
              <a:rPr lang="en-IN" b="1" dirty="0"/>
              <a:t>Programs + JVM + Tomcat + MySQL</a:t>
            </a:r>
          </a:p>
        </p:txBody>
      </p:sp>
    </p:spTree>
    <p:extLst>
      <p:ext uri="{BB962C8B-B14F-4D97-AF65-F5344CB8AC3E}">
        <p14:creationId xmlns:p14="http://schemas.microsoft.com/office/powerpoint/2010/main" val="283405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Browser Test</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FF117971-C306-2D2B-84A1-7F1732374107}"/>
              </a:ext>
            </a:extLst>
          </p:cNvPr>
          <p:cNvPicPr>
            <a:picLocks noChangeAspect="1"/>
          </p:cNvPicPr>
          <p:nvPr/>
        </p:nvPicPr>
        <p:blipFill>
          <a:blip r:embed="rId2"/>
          <a:stretch>
            <a:fillRect/>
          </a:stretch>
        </p:blipFill>
        <p:spPr>
          <a:xfrm>
            <a:off x="2541795" y="2181830"/>
            <a:ext cx="5887938" cy="2349073"/>
          </a:xfrm>
          <a:prstGeom prst="rect">
            <a:avLst/>
          </a:prstGeom>
        </p:spPr>
      </p:pic>
    </p:spTree>
    <p:extLst>
      <p:ext uri="{BB962C8B-B14F-4D97-AF65-F5344CB8AC3E}">
        <p14:creationId xmlns:p14="http://schemas.microsoft.com/office/powerpoint/2010/main" val="4385766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Pushing Image to Docker Repository</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We will need to build the repository with our login id, because earlier we had built it with the id in28min</a:t>
            </a:r>
          </a:p>
          <a:p>
            <a:r>
              <a:rPr lang="en-IN" dirty="0"/>
              <a:t>C:\lectures\CDAC\Cloud\devops-master-class-master\projects\hello-world\hello-world-python&gt;docker build -t </a:t>
            </a:r>
            <a:r>
              <a:rPr lang="en-IN" dirty="0" err="1"/>
              <a:t>newdelthis</a:t>
            </a:r>
            <a:r>
              <a:rPr lang="en-IN" dirty="0"/>
              <a:t>/hello-world-python:0.0.2.RELEASE .</a:t>
            </a:r>
          </a:p>
        </p:txBody>
      </p:sp>
      <p:pic>
        <p:nvPicPr>
          <p:cNvPr id="5" name="Picture 4">
            <a:extLst>
              <a:ext uri="{FF2B5EF4-FFF2-40B4-BE49-F238E27FC236}">
                <a16:creationId xmlns:a16="http://schemas.microsoft.com/office/drawing/2014/main" id="{E202070C-7F3B-896F-E713-43D2AE848A58}"/>
              </a:ext>
            </a:extLst>
          </p:cNvPr>
          <p:cNvPicPr>
            <a:picLocks noChangeAspect="1"/>
          </p:cNvPicPr>
          <p:nvPr/>
        </p:nvPicPr>
        <p:blipFill>
          <a:blip r:embed="rId2"/>
          <a:stretch>
            <a:fillRect/>
          </a:stretch>
        </p:blipFill>
        <p:spPr>
          <a:xfrm>
            <a:off x="4746661" y="3602584"/>
            <a:ext cx="7783409" cy="3511623"/>
          </a:xfrm>
          <a:prstGeom prst="rect">
            <a:avLst/>
          </a:prstGeom>
        </p:spPr>
      </p:pic>
    </p:spTree>
    <p:extLst>
      <p:ext uri="{BB962C8B-B14F-4D97-AF65-F5344CB8AC3E}">
        <p14:creationId xmlns:p14="http://schemas.microsoft.com/office/powerpoint/2010/main" val="4129837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601910-610C-807E-D4A5-709464B20BB4}"/>
              </a:ext>
            </a:extLst>
          </p:cNvPr>
          <p:cNvSpPr>
            <a:spLocks noGrp="1"/>
          </p:cNvSpPr>
          <p:nvPr>
            <p:ph type="title"/>
          </p:nvPr>
        </p:nvSpPr>
        <p:spPr/>
        <p:txBody>
          <a:bodyPr/>
          <a:lstStyle/>
          <a:p>
            <a:r>
              <a:rPr lang="en-IN" dirty="0"/>
              <a:t>Pushing a Local Image </a:t>
            </a:r>
            <a:r>
              <a:rPr lang="en-IN"/>
              <a:t>to Docker Hub</a:t>
            </a:r>
          </a:p>
        </p:txBody>
      </p:sp>
      <p:sp>
        <p:nvSpPr>
          <p:cNvPr id="5" name="Text Placeholder 4">
            <a:extLst>
              <a:ext uri="{FF2B5EF4-FFF2-40B4-BE49-F238E27FC236}">
                <a16:creationId xmlns:a16="http://schemas.microsoft.com/office/drawing/2014/main" id="{6A6B4585-F07C-871A-F3C9-684AD601AF6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8640041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Login to Docker Repository</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b="1" dirty="0"/>
              <a:t>docker login</a:t>
            </a:r>
          </a:p>
          <a:p>
            <a:endParaRPr lang="en-IN" b="1" dirty="0"/>
          </a:p>
          <a:p>
            <a:endParaRPr lang="en-IN" b="1" dirty="0"/>
          </a:p>
          <a:p>
            <a:endParaRPr lang="en-IN" b="1" dirty="0"/>
          </a:p>
          <a:p>
            <a:endParaRPr lang="en-IN" b="1" dirty="0"/>
          </a:p>
          <a:p>
            <a:endParaRPr lang="en-IN" b="1" dirty="0"/>
          </a:p>
          <a:p>
            <a:endParaRPr lang="en-IN" b="1" dirty="0"/>
          </a:p>
        </p:txBody>
      </p:sp>
      <p:pic>
        <p:nvPicPr>
          <p:cNvPr id="5" name="Picture 4">
            <a:extLst>
              <a:ext uri="{FF2B5EF4-FFF2-40B4-BE49-F238E27FC236}">
                <a16:creationId xmlns:a16="http://schemas.microsoft.com/office/drawing/2014/main" id="{07F392B1-EA7C-3CB6-C09F-CF50FB229977}"/>
              </a:ext>
            </a:extLst>
          </p:cNvPr>
          <p:cNvPicPr>
            <a:picLocks noChangeAspect="1"/>
          </p:cNvPicPr>
          <p:nvPr/>
        </p:nvPicPr>
        <p:blipFill>
          <a:blip r:embed="rId2"/>
          <a:stretch>
            <a:fillRect/>
          </a:stretch>
        </p:blipFill>
        <p:spPr>
          <a:xfrm>
            <a:off x="583916" y="2425648"/>
            <a:ext cx="11024167" cy="2006703"/>
          </a:xfrm>
          <a:prstGeom prst="rect">
            <a:avLst/>
          </a:prstGeom>
        </p:spPr>
      </p:pic>
    </p:spTree>
    <p:extLst>
      <p:ext uri="{BB962C8B-B14F-4D97-AF65-F5344CB8AC3E}">
        <p14:creationId xmlns:p14="http://schemas.microsoft.com/office/powerpoint/2010/main" val="39990939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A275-7E51-49E6-E29A-78685E4FD831}"/>
              </a:ext>
            </a:extLst>
          </p:cNvPr>
          <p:cNvSpPr>
            <a:spLocks noGrp="1"/>
          </p:cNvSpPr>
          <p:nvPr>
            <p:ph type="title"/>
          </p:nvPr>
        </p:nvSpPr>
        <p:spPr/>
        <p:txBody>
          <a:bodyPr/>
          <a:lstStyle/>
          <a:p>
            <a:r>
              <a:rPr lang="en-IN" dirty="0"/>
              <a:t>Check our Local Image Id</a:t>
            </a:r>
          </a:p>
        </p:txBody>
      </p:sp>
      <p:sp>
        <p:nvSpPr>
          <p:cNvPr id="3" name="Content Placeholder 2">
            <a:extLst>
              <a:ext uri="{FF2B5EF4-FFF2-40B4-BE49-F238E27FC236}">
                <a16:creationId xmlns:a16="http://schemas.microsoft.com/office/drawing/2014/main" id="{ED71FFA7-4C60-117A-257F-AAED9E9D7116}"/>
              </a:ext>
            </a:extLst>
          </p:cNvPr>
          <p:cNvSpPr>
            <a:spLocks noGrp="1"/>
          </p:cNvSpPr>
          <p:nvPr>
            <p:ph idx="1"/>
          </p:nvPr>
        </p:nvSpPr>
        <p:spPr/>
        <p:txBody>
          <a:bodyPr/>
          <a:lstStyle/>
          <a:p>
            <a:r>
              <a:rPr lang="en-IN" b="1" dirty="0"/>
              <a:t>docker image list</a:t>
            </a:r>
          </a:p>
          <a:p>
            <a:endParaRPr lang="en-IN" b="1" dirty="0"/>
          </a:p>
          <a:p>
            <a:endParaRPr lang="en-IN" b="1" dirty="0"/>
          </a:p>
          <a:p>
            <a:endParaRPr lang="en-IN" b="1" dirty="0"/>
          </a:p>
          <a:p>
            <a:r>
              <a:rPr lang="en-IN" dirty="0"/>
              <a:t>Copy this image id</a:t>
            </a:r>
          </a:p>
        </p:txBody>
      </p:sp>
      <p:pic>
        <p:nvPicPr>
          <p:cNvPr id="5" name="Picture 4">
            <a:extLst>
              <a:ext uri="{FF2B5EF4-FFF2-40B4-BE49-F238E27FC236}">
                <a16:creationId xmlns:a16="http://schemas.microsoft.com/office/drawing/2014/main" id="{BA8A9CE0-DB02-3ED3-AD9D-0C556DE8E4CA}"/>
              </a:ext>
            </a:extLst>
          </p:cNvPr>
          <p:cNvPicPr>
            <a:picLocks noChangeAspect="1"/>
          </p:cNvPicPr>
          <p:nvPr/>
        </p:nvPicPr>
        <p:blipFill>
          <a:blip r:embed="rId2"/>
          <a:stretch>
            <a:fillRect/>
          </a:stretch>
        </p:blipFill>
        <p:spPr>
          <a:xfrm>
            <a:off x="259843" y="2557996"/>
            <a:ext cx="11405186" cy="755689"/>
          </a:xfrm>
          <a:prstGeom prst="rect">
            <a:avLst/>
          </a:prstGeom>
        </p:spPr>
      </p:pic>
    </p:spTree>
    <p:extLst>
      <p:ext uri="{BB962C8B-B14F-4D97-AF65-F5344CB8AC3E}">
        <p14:creationId xmlns:p14="http://schemas.microsoft.com/office/powerpoint/2010/main" val="20273737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D0DB0-ABC3-67CE-7870-96C1D0277000}"/>
              </a:ext>
            </a:extLst>
          </p:cNvPr>
          <p:cNvSpPr>
            <a:spLocks noGrp="1"/>
          </p:cNvSpPr>
          <p:nvPr>
            <p:ph type="title"/>
          </p:nvPr>
        </p:nvSpPr>
        <p:spPr/>
        <p:txBody>
          <a:bodyPr/>
          <a:lstStyle/>
          <a:p>
            <a:r>
              <a:rPr lang="en-IN" dirty="0"/>
              <a:t>Tag and Push the Image</a:t>
            </a:r>
          </a:p>
        </p:txBody>
      </p:sp>
      <p:sp>
        <p:nvSpPr>
          <p:cNvPr id="3" name="Content Placeholder 2">
            <a:extLst>
              <a:ext uri="{FF2B5EF4-FFF2-40B4-BE49-F238E27FC236}">
                <a16:creationId xmlns:a16="http://schemas.microsoft.com/office/drawing/2014/main" id="{592FABEF-B9DF-0A07-EFE8-45B04C7873C2}"/>
              </a:ext>
            </a:extLst>
          </p:cNvPr>
          <p:cNvSpPr>
            <a:spLocks noGrp="1"/>
          </p:cNvSpPr>
          <p:nvPr>
            <p:ph idx="1"/>
          </p:nvPr>
        </p:nvSpPr>
        <p:spPr/>
        <p:txBody>
          <a:bodyPr/>
          <a:lstStyle/>
          <a:p>
            <a:r>
              <a:rPr lang="en-IN" b="1" dirty="0"/>
              <a:t>docker tag a799de275731 </a:t>
            </a:r>
            <a:r>
              <a:rPr lang="en-IN" b="1" dirty="0" err="1"/>
              <a:t>newdelthis</a:t>
            </a:r>
            <a:r>
              <a:rPr lang="en-IN" b="1" dirty="0"/>
              <a:t>/</a:t>
            </a:r>
            <a:r>
              <a:rPr lang="en-IN" b="1" dirty="0" err="1"/>
              <a:t>tomcat-centos:latest</a:t>
            </a:r>
            <a:endParaRPr lang="en-IN" b="1" dirty="0"/>
          </a:p>
          <a:p>
            <a:endParaRPr lang="en-IN" dirty="0"/>
          </a:p>
          <a:p>
            <a:endParaRPr lang="en-IN" dirty="0"/>
          </a:p>
          <a:p>
            <a:endParaRPr lang="en-IN" dirty="0"/>
          </a:p>
          <a:p>
            <a:r>
              <a:rPr lang="en-US" b="1" dirty="0"/>
              <a:t>docker push </a:t>
            </a:r>
            <a:r>
              <a:rPr lang="en-US" b="1" dirty="0" err="1"/>
              <a:t>newdelthis</a:t>
            </a:r>
            <a:r>
              <a:rPr lang="en-US" b="1" dirty="0"/>
              <a:t>/</a:t>
            </a:r>
            <a:r>
              <a:rPr lang="en-US" b="1" dirty="0" err="1"/>
              <a:t>tomcat-centos:latest</a:t>
            </a:r>
            <a:endParaRPr lang="en-IN" b="1" dirty="0"/>
          </a:p>
        </p:txBody>
      </p:sp>
      <p:cxnSp>
        <p:nvCxnSpPr>
          <p:cNvPr id="5" name="Straight Arrow Connector 4">
            <a:extLst>
              <a:ext uri="{FF2B5EF4-FFF2-40B4-BE49-F238E27FC236}">
                <a16:creationId xmlns:a16="http://schemas.microsoft.com/office/drawing/2014/main" id="{1349D6BB-EEFA-1D63-E202-973A0773B25D}"/>
              </a:ext>
            </a:extLst>
          </p:cNvPr>
          <p:cNvCxnSpPr/>
          <p:nvPr/>
        </p:nvCxnSpPr>
        <p:spPr>
          <a:xfrm>
            <a:off x="3246634" y="2229492"/>
            <a:ext cx="0" cy="70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4CA1228-0D7A-549D-50EB-FF7CEA75598C}"/>
              </a:ext>
            </a:extLst>
          </p:cNvPr>
          <p:cNvCxnSpPr/>
          <p:nvPr/>
        </p:nvCxnSpPr>
        <p:spPr>
          <a:xfrm>
            <a:off x="7580615" y="2229492"/>
            <a:ext cx="0" cy="70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92B4752-2E20-340D-A168-F8D22CD9356E}"/>
              </a:ext>
            </a:extLst>
          </p:cNvPr>
          <p:cNvSpPr txBox="1"/>
          <p:nvPr/>
        </p:nvSpPr>
        <p:spPr>
          <a:xfrm>
            <a:off x="2393879" y="3041151"/>
            <a:ext cx="2054828" cy="369332"/>
          </a:xfrm>
          <a:prstGeom prst="rect">
            <a:avLst/>
          </a:prstGeom>
          <a:solidFill>
            <a:schemeClr val="accent6">
              <a:lumMod val="20000"/>
              <a:lumOff val="80000"/>
            </a:schemeClr>
          </a:solidFill>
        </p:spPr>
        <p:txBody>
          <a:bodyPr wrap="square" rtlCol="0">
            <a:spAutoFit/>
          </a:bodyPr>
          <a:lstStyle/>
          <a:p>
            <a:pPr algn="ctr"/>
            <a:r>
              <a:rPr lang="en-IN" b="1" dirty="0"/>
              <a:t>Local image id</a:t>
            </a:r>
          </a:p>
        </p:txBody>
      </p:sp>
      <p:sp>
        <p:nvSpPr>
          <p:cNvPr id="8" name="TextBox 7">
            <a:extLst>
              <a:ext uri="{FF2B5EF4-FFF2-40B4-BE49-F238E27FC236}">
                <a16:creationId xmlns:a16="http://schemas.microsoft.com/office/drawing/2014/main" id="{E56562C9-3C06-A894-03B4-4C42580B566E}"/>
              </a:ext>
            </a:extLst>
          </p:cNvPr>
          <p:cNvSpPr txBox="1"/>
          <p:nvPr/>
        </p:nvSpPr>
        <p:spPr>
          <a:xfrm>
            <a:off x="5922624" y="3051086"/>
            <a:ext cx="3344661" cy="369332"/>
          </a:xfrm>
          <a:prstGeom prst="rect">
            <a:avLst/>
          </a:prstGeom>
          <a:solidFill>
            <a:schemeClr val="accent6">
              <a:lumMod val="20000"/>
              <a:lumOff val="80000"/>
            </a:schemeClr>
          </a:solidFill>
        </p:spPr>
        <p:txBody>
          <a:bodyPr wrap="square" rtlCol="0">
            <a:spAutoFit/>
          </a:bodyPr>
          <a:lstStyle/>
          <a:p>
            <a:pPr algn="ctr"/>
            <a:r>
              <a:rPr lang="en-IN" b="1" dirty="0"/>
              <a:t>Name to be given on Docker Hub</a:t>
            </a:r>
          </a:p>
        </p:txBody>
      </p:sp>
    </p:spTree>
    <p:extLst>
      <p:ext uri="{BB962C8B-B14F-4D97-AF65-F5344CB8AC3E}">
        <p14:creationId xmlns:p14="http://schemas.microsoft.com/office/powerpoint/2010/main" val="32538640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Verify on the Docker Hub Site </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0B17E2BD-D6AC-7EBF-5825-1B63D37A84FE}"/>
              </a:ext>
            </a:extLst>
          </p:cNvPr>
          <p:cNvPicPr>
            <a:picLocks noChangeAspect="1"/>
          </p:cNvPicPr>
          <p:nvPr/>
        </p:nvPicPr>
        <p:blipFill>
          <a:blip r:embed="rId2"/>
          <a:stretch>
            <a:fillRect/>
          </a:stretch>
        </p:blipFill>
        <p:spPr>
          <a:xfrm>
            <a:off x="975311" y="2036473"/>
            <a:ext cx="9131769" cy="3606985"/>
          </a:xfrm>
          <a:prstGeom prst="rect">
            <a:avLst/>
          </a:prstGeom>
        </p:spPr>
      </p:pic>
    </p:spTree>
    <p:extLst>
      <p:ext uri="{BB962C8B-B14F-4D97-AF65-F5344CB8AC3E}">
        <p14:creationId xmlns:p14="http://schemas.microsoft.com/office/powerpoint/2010/main" val="18506906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fontScale="90000"/>
          </a:bodyPr>
          <a:lstStyle/>
          <a:p>
            <a:r>
              <a:rPr lang="en-IN" dirty="0"/>
              <a:t>Using Docker to Build a Node/JavaScript Application </a:t>
            </a:r>
            <a:r>
              <a:rPr lang="en-IN" sz="2700" dirty="0"/>
              <a:t>(</a:t>
            </a:r>
            <a:r>
              <a:rPr lang="en-US" sz="2700" dirty="0"/>
              <a:t>C:\lectures\CDAC\Cloud\devops-master-class-master\projects\hello-world\hello-world-nodejs)</a:t>
            </a:r>
            <a:endParaRPr lang="en-IN" dirty="0"/>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fontScale="77500" lnSpcReduction="20000"/>
          </a:bodyPr>
          <a:lstStyle/>
          <a:p>
            <a:r>
              <a:rPr lang="en-IN" dirty="0"/>
              <a:t>index.js (Main code)</a:t>
            </a:r>
          </a:p>
          <a:p>
            <a:pPr lvl="1"/>
            <a:r>
              <a:rPr lang="en-IN" dirty="0"/>
              <a:t>var express = require('express')</a:t>
            </a:r>
          </a:p>
          <a:p>
            <a:pPr lvl="1"/>
            <a:r>
              <a:rPr lang="en-IN" dirty="0" err="1"/>
              <a:t>const</a:t>
            </a:r>
            <a:r>
              <a:rPr lang="en-IN" dirty="0"/>
              <a:t> process = require('process');</a:t>
            </a:r>
          </a:p>
          <a:p>
            <a:pPr lvl="1"/>
            <a:endParaRPr lang="en-IN" dirty="0"/>
          </a:p>
          <a:p>
            <a:pPr lvl="1"/>
            <a:r>
              <a:rPr lang="en-IN" dirty="0"/>
              <a:t>var </a:t>
            </a:r>
            <a:r>
              <a:rPr lang="en-IN" dirty="0" err="1"/>
              <a:t>expressapp</a:t>
            </a:r>
            <a:r>
              <a:rPr lang="en-IN" dirty="0"/>
              <a:t> = express()</a:t>
            </a:r>
          </a:p>
          <a:p>
            <a:pPr lvl="1"/>
            <a:r>
              <a:rPr lang="en-IN" dirty="0" err="1"/>
              <a:t>expressapp.get</a:t>
            </a:r>
            <a:r>
              <a:rPr lang="en-IN" dirty="0"/>
              <a:t>('/', function (</a:t>
            </a:r>
            <a:r>
              <a:rPr lang="en-IN" dirty="0" err="1"/>
              <a:t>req</a:t>
            </a:r>
            <a:r>
              <a:rPr lang="en-IN" dirty="0"/>
              <a:t>, res) {</a:t>
            </a:r>
          </a:p>
          <a:p>
            <a:pPr lvl="1"/>
            <a:r>
              <a:rPr lang="en-IN" dirty="0"/>
              <a:t>    </a:t>
            </a:r>
            <a:r>
              <a:rPr lang="en-IN" dirty="0" err="1"/>
              <a:t>res.send</a:t>
            </a:r>
            <a:r>
              <a:rPr lang="en-IN" dirty="0"/>
              <a:t>('{"</a:t>
            </a:r>
            <a:r>
              <a:rPr lang="en-IN" dirty="0" err="1"/>
              <a:t>message":"Hello</a:t>
            </a:r>
            <a:r>
              <a:rPr lang="en-IN" dirty="0"/>
              <a:t> World JavaScript v1"}')</a:t>
            </a:r>
          </a:p>
          <a:p>
            <a:pPr lvl="1"/>
            <a:r>
              <a:rPr lang="en-IN" dirty="0"/>
              <a:t>})</a:t>
            </a:r>
          </a:p>
          <a:p>
            <a:pPr lvl="1"/>
            <a:r>
              <a:rPr lang="en-IN" dirty="0" err="1"/>
              <a:t>expressapp.listen</a:t>
            </a:r>
            <a:r>
              <a:rPr lang="en-IN" dirty="0"/>
              <a:t>(5000, function () {</a:t>
            </a:r>
          </a:p>
          <a:p>
            <a:pPr lvl="1"/>
            <a:r>
              <a:rPr lang="en-IN" dirty="0"/>
              <a:t>    console.log('Ready on port 5000!')</a:t>
            </a:r>
          </a:p>
          <a:p>
            <a:pPr lvl="1"/>
            <a:r>
              <a:rPr lang="en-IN" dirty="0"/>
              <a:t>})</a:t>
            </a:r>
          </a:p>
          <a:p>
            <a:pPr lvl="1"/>
            <a:endParaRPr lang="en-IN" dirty="0"/>
          </a:p>
          <a:p>
            <a:pPr lvl="1"/>
            <a:r>
              <a:rPr lang="en-IN" dirty="0"/>
              <a:t>/* To Handle Ctrl C*/</a:t>
            </a:r>
          </a:p>
          <a:p>
            <a:pPr lvl="1"/>
            <a:r>
              <a:rPr lang="en-IN" dirty="0" err="1"/>
              <a:t>process.on</a:t>
            </a:r>
            <a:r>
              <a:rPr lang="en-IN" dirty="0"/>
              <a:t>('SIGINT', function () {</a:t>
            </a:r>
          </a:p>
          <a:p>
            <a:pPr lvl="1"/>
            <a:r>
              <a:rPr lang="en-IN" dirty="0"/>
              <a:t>    </a:t>
            </a:r>
            <a:r>
              <a:rPr lang="en-IN" dirty="0" err="1"/>
              <a:t>process.exit</a:t>
            </a:r>
            <a:r>
              <a:rPr lang="en-IN" dirty="0"/>
              <a:t>();</a:t>
            </a:r>
          </a:p>
          <a:p>
            <a:pPr lvl="1"/>
            <a:r>
              <a:rPr lang="en-IN" dirty="0"/>
              <a:t>});</a:t>
            </a:r>
          </a:p>
        </p:txBody>
      </p:sp>
    </p:spTree>
    <p:extLst>
      <p:ext uri="{BB962C8B-B14F-4D97-AF65-F5344CB8AC3E}">
        <p14:creationId xmlns:p14="http://schemas.microsoft.com/office/powerpoint/2010/main" val="2563648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Using Docker to Build a Node/JavaScript Application</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fontScale="62500" lnSpcReduction="20000"/>
          </a:bodyPr>
          <a:lstStyle/>
          <a:p>
            <a:r>
              <a:rPr lang="en-IN" dirty="0" err="1"/>
              <a:t>package.json</a:t>
            </a:r>
            <a:r>
              <a:rPr lang="en-IN" dirty="0"/>
              <a:t> (Required for Node applications)</a:t>
            </a:r>
          </a:p>
          <a:p>
            <a:pPr lvl="1"/>
            <a:r>
              <a:rPr lang="en-IN" dirty="0"/>
              <a:t>{</a:t>
            </a:r>
          </a:p>
          <a:p>
            <a:pPr lvl="1"/>
            <a:r>
              <a:rPr lang="en-IN" dirty="0"/>
              <a:t>  "name": "</a:t>
            </a:r>
            <a:r>
              <a:rPr lang="en-IN" dirty="0" err="1"/>
              <a:t>nodejs</a:t>
            </a:r>
            <a:r>
              <a:rPr lang="en-IN" dirty="0"/>
              <a:t>-hello-world",</a:t>
            </a:r>
          </a:p>
          <a:p>
            <a:pPr lvl="1"/>
            <a:r>
              <a:rPr lang="en-IN" dirty="0"/>
              <a:t>  "version": "1.0.0",</a:t>
            </a:r>
          </a:p>
          <a:p>
            <a:pPr lvl="1"/>
            <a:r>
              <a:rPr lang="en-IN" dirty="0"/>
              <a:t>  "description": "</a:t>
            </a:r>
            <a:r>
              <a:rPr lang="en-IN" dirty="0" err="1"/>
              <a:t>nodejs</a:t>
            </a:r>
            <a:r>
              <a:rPr lang="en-IN" dirty="0"/>
              <a:t>-hello-world",</a:t>
            </a:r>
          </a:p>
          <a:p>
            <a:pPr lvl="1"/>
            <a:r>
              <a:rPr lang="en-IN" dirty="0"/>
              <a:t>  "main": "index.js",</a:t>
            </a:r>
          </a:p>
          <a:p>
            <a:pPr lvl="1"/>
            <a:r>
              <a:rPr lang="en-IN" dirty="0"/>
              <a:t>  "scripts": {</a:t>
            </a:r>
          </a:p>
          <a:p>
            <a:pPr lvl="1"/>
            <a:r>
              <a:rPr lang="en-IN" dirty="0"/>
              <a:t>    "test": "echo \"Error: no test specified\" &amp;&amp; exit 1"</a:t>
            </a:r>
          </a:p>
          <a:p>
            <a:pPr lvl="1"/>
            <a:r>
              <a:rPr lang="en-IN" dirty="0"/>
              <a:t>  },</a:t>
            </a:r>
          </a:p>
          <a:p>
            <a:pPr lvl="1"/>
            <a:r>
              <a:rPr lang="en-IN" dirty="0"/>
              <a:t>  "author": "</a:t>
            </a:r>
            <a:r>
              <a:rPr lang="en-IN" dirty="0" err="1"/>
              <a:t>cdac</a:t>
            </a:r>
            <a:r>
              <a:rPr lang="en-IN" dirty="0"/>
              <a:t>",</a:t>
            </a:r>
          </a:p>
          <a:p>
            <a:pPr lvl="1"/>
            <a:r>
              <a:rPr lang="en-IN" dirty="0"/>
              <a:t>  "dependencies": {</a:t>
            </a:r>
          </a:p>
          <a:p>
            <a:pPr lvl="1"/>
            <a:r>
              <a:rPr lang="en-IN" dirty="0"/>
              <a:t>    "express": "^4.17.1"</a:t>
            </a:r>
          </a:p>
          <a:p>
            <a:pPr lvl="1"/>
            <a:r>
              <a:rPr lang="en-IN" dirty="0"/>
              <a:t>  },</a:t>
            </a:r>
          </a:p>
          <a:p>
            <a:pPr lvl="1"/>
            <a:r>
              <a:rPr lang="en-IN" dirty="0"/>
              <a:t>  "</a:t>
            </a:r>
            <a:r>
              <a:rPr lang="en-IN" dirty="0" err="1"/>
              <a:t>devDependencies</a:t>
            </a:r>
            <a:r>
              <a:rPr lang="en-IN" dirty="0"/>
              <a:t>": {</a:t>
            </a:r>
          </a:p>
          <a:p>
            <a:pPr lvl="1"/>
            <a:r>
              <a:rPr lang="en-IN" dirty="0"/>
              <a:t>    "webpack": "^4.41.5"</a:t>
            </a:r>
          </a:p>
          <a:p>
            <a:pPr lvl="1"/>
            <a:r>
              <a:rPr lang="en-IN" dirty="0"/>
              <a:t>  },</a:t>
            </a:r>
          </a:p>
          <a:p>
            <a:pPr lvl="1"/>
            <a:r>
              <a:rPr lang="en-IN" dirty="0"/>
              <a:t>  "license": "MIT",</a:t>
            </a:r>
          </a:p>
          <a:p>
            <a:pPr lvl="1"/>
            <a:r>
              <a:rPr lang="en-IN" dirty="0"/>
              <a:t>  "repository": {}</a:t>
            </a:r>
          </a:p>
          <a:p>
            <a:pPr lvl="1"/>
            <a:r>
              <a:rPr lang="en-IN" dirty="0"/>
              <a:t>}</a:t>
            </a:r>
          </a:p>
        </p:txBody>
      </p:sp>
    </p:spTree>
    <p:extLst>
      <p:ext uri="{BB962C8B-B14F-4D97-AF65-F5344CB8AC3E}">
        <p14:creationId xmlns:p14="http://schemas.microsoft.com/office/powerpoint/2010/main" val="41860154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Using Docker to Build a Node/JavaScript Application</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err="1"/>
              <a:t>Dockerfile</a:t>
            </a:r>
            <a:endParaRPr lang="en-IN" dirty="0"/>
          </a:p>
          <a:p>
            <a:pPr lvl="1"/>
            <a:r>
              <a:rPr lang="en-IN" dirty="0"/>
              <a:t>FROM node:8.16.1-alpine</a:t>
            </a:r>
          </a:p>
          <a:p>
            <a:pPr lvl="1"/>
            <a:r>
              <a:rPr lang="en-IN" dirty="0"/>
              <a:t>WORKDIR /app</a:t>
            </a:r>
          </a:p>
          <a:p>
            <a:pPr lvl="1"/>
            <a:r>
              <a:rPr lang="en-IN" dirty="0"/>
              <a:t>COPY . /app</a:t>
            </a:r>
          </a:p>
          <a:p>
            <a:pPr lvl="1"/>
            <a:r>
              <a:rPr lang="en-IN" dirty="0"/>
              <a:t>RUN </a:t>
            </a:r>
            <a:r>
              <a:rPr lang="en-IN" dirty="0" err="1"/>
              <a:t>npm</a:t>
            </a:r>
            <a:r>
              <a:rPr lang="en-IN" dirty="0"/>
              <a:t> install</a:t>
            </a:r>
          </a:p>
          <a:p>
            <a:pPr lvl="1"/>
            <a:r>
              <a:rPr lang="en-IN" dirty="0"/>
              <a:t>EXPOSE 5000</a:t>
            </a:r>
          </a:p>
          <a:p>
            <a:pPr lvl="1"/>
            <a:r>
              <a:rPr lang="en-IN" dirty="0"/>
              <a:t>CMD node index.js</a:t>
            </a:r>
          </a:p>
          <a:p>
            <a:pPr lvl="1"/>
            <a:endParaRPr lang="en-IN" dirty="0"/>
          </a:p>
          <a:p>
            <a:pPr lvl="1"/>
            <a:r>
              <a:rPr lang="en-IN" dirty="0"/>
              <a:t>#ENTRYPOINT ["node", "index.js"]</a:t>
            </a:r>
          </a:p>
          <a:p>
            <a:pPr lvl="1"/>
            <a:r>
              <a:rPr lang="en-IN" dirty="0"/>
              <a:t>#COPY </a:t>
            </a:r>
            <a:r>
              <a:rPr lang="en-IN" dirty="0" err="1"/>
              <a:t>package.json</a:t>
            </a:r>
            <a:r>
              <a:rPr lang="en-IN" dirty="0"/>
              <a:t> /app</a:t>
            </a:r>
          </a:p>
        </p:txBody>
      </p:sp>
    </p:spTree>
    <p:extLst>
      <p:ext uri="{BB962C8B-B14F-4D97-AF65-F5344CB8AC3E}">
        <p14:creationId xmlns:p14="http://schemas.microsoft.com/office/powerpoint/2010/main" val="250571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1334-F70C-A243-AA24-E61A42F8C4FE}"/>
              </a:ext>
            </a:extLst>
          </p:cNvPr>
          <p:cNvSpPr>
            <a:spLocks noGrp="1"/>
          </p:cNvSpPr>
          <p:nvPr>
            <p:ph type="title"/>
          </p:nvPr>
        </p:nvSpPr>
        <p:spPr/>
        <p:txBody>
          <a:bodyPr/>
          <a:lstStyle/>
          <a:p>
            <a:r>
              <a:rPr lang="en-IN" dirty="0"/>
              <a:t>Virtualization versus Containers</a:t>
            </a:r>
          </a:p>
        </p:txBody>
      </p:sp>
      <p:sp>
        <p:nvSpPr>
          <p:cNvPr id="3" name="Content Placeholder 2">
            <a:extLst>
              <a:ext uri="{FF2B5EF4-FFF2-40B4-BE49-F238E27FC236}">
                <a16:creationId xmlns:a16="http://schemas.microsoft.com/office/drawing/2014/main" id="{228505BF-47C5-A224-46D0-714F98C903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9E96F3B-9818-CD65-982B-E1A0A68BAE18}"/>
              </a:ext>
            </a:extLst>
          </p:cNvPr>
          <p:cNvPicPr>
            <a:picLocks noChangeAspect="1"/>
          </p:cNvPicPr>
          <p:nvPr/>
        </p:nvPicPr>
        <p:blipFill>
          <a:blip r:embed="rId2"/>
          <a:stretch>
            <a:fillRect/>
          </a:stretch>
        </p:blipFill>
        <p:spPr>
          <a:xfrm>
            <a:off x="1251956" y="1440005"/>
            <a:ext cx="8631781" cy="4594738"/>
          </a:xfrm>
          <a:prstGeom prst="rect">
            <a:avLst/>
          </a:prstGeom>
        </p:spPr>
      </p:pic>
    </p:spTree>
    <p:extLst>
      <p:ext uri="{BB962C8B-B14F-4D97-AF65-F5344CB8AC3E}">
        <p14:creationId xmlns:p14="http://schemas.microsoft.com/office/powerpoint/2010/main" val="1409021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Create the Docker Image</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build -t </a:t>
            </a:r>
            <a:r>
              <a:rPr lang="en-IN" dirty="0" err="1"/>
              <a:t>newdelthis</a:t>
            </a:r>
            <a:r>
              <a:rPr lang="en-IN" dirty="0"/>
              <a:t>/hello-world-nodejs:0.0.2.RELEASE .</a:t>
            </a:r>
          </a:p>
        </p:txBody>
      </p:sp>
      <p:pic>
        <p:nvPicPr>
          <p:cNvPr id="5" name="Picture 4">
            <a:extLst>
              <a:ext uri="{FF2B5EF4-FFF2-40B4-BE49-F238E27FC236}">
                <a16:creationId xmlns:a16="http://schemas.microsoft.com/office/drawing/2014/main" id="{AFA39802-6A66-B621-6164-C6BC0E05B74D}"/>
              </a:ext>
            </a:extLst>
          </p:cNvPr>
          <p:cNvPicPr>
            <a:picLocks noChangeAspect="1"/>
          </p:cNvPicPr>
          <p:nvPr/>
        </p:nvPicPr>
        <p:blipFill>
          <a:blip r:embed="rId2"/>
          <a:stretch>
            <a:fillRect/>
          </a:stretch>
        </p:blipFill>
        <p:spPr>
          <a:xfrm>
            <a:off x="1828800" y="3128692"/>
            <a:ext cx="9288694" cy="3513550"/>
          </a:xfrm>
          <a:prstGeom prst="rect">
            <a:avLst/>
          </a:prstGeom>
        </p:spPr>
      </p:pic>
    </p:spTree>
    <p:extLst>
      <p:ext uri="{BB962C8B-B14F-4D97-AF65-F5344CB8AC3E}">
        <p14:creationId xmlns:p14="http://schemas.microsoft.com/office/powerpoint/2010/main" val="24012925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Check What is Running Currently</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container ls</a:t>
            </a:r>
          </a:p>
        </p:txBody>
      </p:sp>
      <p:pic>
        <p:nvPicPr>
          <p:cNvPr id="6" name="Picture 5">
            <a:extLst>
              <a:ext uri="{FF2B5EF4-FFF2-40B4-BE49-F238E27FC236}">
                <a16:creationId xmlns:a16="http://schemas.microsoft.com/office/drawing/2014/main" id="{67EB901A-58B1-538B-A4BE-6D1832E17CDA}"/>
              </a:ext>
            </a:extLst>
          </p:cNvPr>
          <p:cNvPicPr>
            <a:picLocks noChangeAspect="1"/>
          </p:cNvPicPr>
          <p:nvPr/>
        </p:nvPicPr>
        <p:blipFill>
          <a:blip r:embed="rId2"/>
          <a:stretch>
            <a:fillRect/>
          </a:stretch>
        </p:blipFill>
        <p:spPr>
          <a:xfrm>
            <a:off x="1015469" y="2784963"/>
            <a:ext cx="10338331" cy="3219615"/>
          </a:xfrm>
          <a:prstGeom prst="rect">
            <a:avLst/>
          </a:prstGeom>
        </p:spPr>
      </p:pic>
    </p:spTree>
    <p:extLst>
      <p:ext uri="{BB962C8B-B14F-4D97-AF65-F5344CB8AC3E}">
        <p14:creationId xmlns:p14="http://schemas.microsoft.com/office/powerpoint/2010/main" val="38043014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Stop the Python Container</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container stop f6c</a:t>
            </a:r>
          </a:p>
        </p:txBody>
      </p:sp>
      <p:pic>
        <p:nvPicPr>
          <p:cNvPr id="5" name="Picture 4">
            <a:extLst>
              <a:ext uri="{FF2B5EF4-FFF2-40B4-BE49-F238E27FC236}">
                <a16:creationId xmlns:a16="http://schemas.microsoft.com/office/drawing/2014/main" id="{57F8344C-8028-C9F0-20A0-88E60476555A}"/>
              </a:ext>
            </a:extLst>
          </p:cNvPr>
          <p:cNvPicPr>
            <a:picLocks noChangeAspect="1"/>
          </p:cNvPicPr>
          <p:nvPr/>
        </p:nvPicPr>
        <p:blipFill>
          <a:blip r:embed="rId2"/>
          <a:stretch>
            <a:fillRect/>
          </a:stretch>
        </p:blipFill>
        <p:spPr>
          <a:xfrm>
            <a:off x="933184" y="2979471"/>
            <a:ext cx="10325631" cy="1371670"/>
          </a:xfrm>
          <a:prstGeom prst="rect">
            <a:avLst/>
          </a:prstGeom>
        </p:spPr>
      </p:pic>
    </p:spTree>
    <p:extLst>
      <p:ext uri="{BB962C8B-B14F-4D97-AF65-F5344CB8AC3E}">
        <p14:creationId xmlns:p14="http://schemas.microsoft.com/office/powerpoint/2010/main" val="21659933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Start the Node.js Container</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container run -d -p 5000:5000 </a:t>
            </a:r>
            <a:r>
              <a:rPr lang="en-IN" dirty="0" err="1"/>
              <a:t>newdelthis</a:t>
            </a:r>
            <a:r>
              <a:rPr lang="en-IN" dirty="0"/>
              <a:t>/hello-world-nodejs:0.0.2.RELEASE</a:t>
            </a:r>
          </a:p>
        </p:txBody>
      </p:sp>
      <p:pic>
        <p:nvPicPr>
          <p:cNvPr id="6" name="Picture 5">
            <a:extLst>
              <a:ext uri="{FF2B5EF4-FFF2-40B4-BE49-F238E27FC236}">
                <a16:creationId xmlns:a16="http://schemas.microsoft.com/office/drawing/2014/main" id="{F61345DF-908C-E487-A262-74FDBC3CFE2C}"/>
              </a:ext>
            </a:extLst>
          </p:cNvPr>
          <p:cNvPicPr>
            <a:picLocks noChangeAspect="1"/>
          </p:cNvPicPr>
          <p:nvPr/>
        </p:nvPicPr>
        <p:blipFill>
          <a:blip r:embed="rId2"/>
          <a:stretch>
            <a:fillRect/>
          </a:stretch>
        </p:blipFill>
        <p:spPr>
          <a:xfrm>
            <a:off x="1053571" y="3255970"/>
            <a:ext cx="10300229" cy="1784442"/>
          </a:xfrm>
          <a:prstGeom prst="rect">
            <a:avLst/>
          </a:prstGeom>
        </p:spPr>
      </p:pic>
    </p:spTree>
    <p:extLst>
      <p:ext uri="{BB962C8B-B14F-4D97-AF65-F5344CB8AC3E}">
        <p14:creationId xmlns:p14="http://schemas.microsoft.com/office/powerpoint/2010/main" val="26742285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Check that the Node.js Container is Running</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logs -f cab8cf9cd18fd2d69c6343d593571a3e21603589a39c9b90516826d5b043c840</a:t>
            </a:r>
          </a:p>
        </p:txBody>
      </p:sp>
      <p:pic>
        <p:nvPicPr>
          <p:cNvPr id="5" name="Picture 4">
            <a:extLst>
              <a:ext uri="{FF2B5EF4-FFF2-40B4-BE49-F238E27FC236}">
                <a16:creationId xmlns:a16="http://schemas.microsoft.com/office/drawing/2014/main" id="{7DF09BE4-279A-7999-CD1B-0A7D21AF30C8}"/>
              </a:ext>
            </a:extLst>
          </p:cNvPr>
          <p:cNvPicPr>
            <a:picLocks noChangeAspect="1"/>
          </p:cNvPicPr>
          <p:nvPr/>
        </p:nvPicPr>
        <p:blipFill>
          <a:blip r:embed="rId2"/>
          <a:stretch>
            <a:fillRect/>
          </a:stretch>
        </p:blipFill>
        <p:spPr>
          <a:xfrm>
            <a:off x="1168742" y="3570518"/>
            <a:ext cx="10306580" cy="1422473"/>
          </a:xfrm>
          <a:prstGeom prst="rect">
            <a:avLst/>
          </a:prstGeom>
        </p:spPr>
      </p:pic>
    </p:spTree>
    <p:extLst>
      <p:ext uri="{BB962C8B-B14F-4D97-AF65-F5344CB8AC3E}">
        <p14:creationId xmlns:p14="http://schemas.microsoft.com/office/powerpoint/2010/main" val="41260612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Test in Browser</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endParaRPr lang="en-IN" dirty="0"/>
          </a:p>
        </p:txBody>
      </p:sp>
      <p:pic>
        <p:nvPicPr>
          <p:cNvPr id="6" name="Picture 5">
            <a:extLst>
              <a:ext uri="{FF2B5EF4-FFF2-40B4-BE49-F238E27FC236}">
                <a16:creationId xmlns:a16="http://schemas.microsoft.com/office/drawing/2014/main" id="{30AD6B00-9FB2-AA51-1B4D-12F32421F634}"/>
              </a:ext>
            </a:extLst>
          </p:cNvPr>
          <p:cNvPicPr>
            <a:picLocks noChangeAspect="1"/>
          </p:cNvPicPr>
          <p:nvPr/>
        </p:nvPicPr>
        <p:blipFill>
          <a:blip r:embed="rId2"/>
          <a:stretch>
            <a:fillRect/>
          </a:stretch>
        </p:blipFill>
        <p:spPr>
          <a:xfrm>
            <a:off x="2129873" y="1917622"/>
            <a:ext cx="6854651" cy="3055070"/>
          </a:xfrm>
          <a:prstGeom prst="rect">
            <a:avLst/>
          </a:prstGeom>
        </p:spPr>
      </p:pic>
    </p:spTree>
    <p:extLst>
      <p:ext uri="{BB962C8B-B14F-4D97-AF65-F5344CB8AC3E}">
        <p14:creationId xmlns:p14="http://schemas.microsoft.com/office/powerpoint/2010/main" val="38177178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2E37-49FC-0AB4-EE85-D2214C6C17EA}"/>
              </a:ext>
            </a:extLst>
          </p:cNvPr>
          <p:cNvSpPr>
            <a:spLocks noGrp="1"/>
          </p:cNvSpPr>
          <p:nvPr>
            <p:ph type="title"/>
          </p:nvPr>
        </p:nvSpPr>
        <p:spPr/>
        <p:txBody>
          <a:bodyPr>
            <a:noAutofit/>
          </a:bodyPr>
          <a:lstStyle/>
          <a:p>
            <a:r>
              <a:rPr lang="en-IN" sz="2400" dirty="0"/>
              <a:t>Using Docker to Build a Java Application Container (C:\lectures\CDAC\Cloud\</a:t>
            </a:r>
            <a:r>
              <a:rPr lang="en-IN" sz="2400" dirty="0" err="1"/>
              <a:t>devops</a:t>
            </a:r>
            <a:r>
              <a:rPr lang="en-IN" sz="2400" dirty="0"/>
              <a:t>-master-class-master\projects\hello-world\hello-world-java\</a:t>
            </a:r>
            <a:r>
              <a:rPr lang="en-IN" sz="2400" dirty="0" err="1"/>
              <a:t>src</a:t>
            </a:r>
            <a:r>
              <a:rPr lang="en-IN" sz="2400" dirty="0"/>
              <a:t>\main\java\com\in28minutes\rest\webservices\</a:t>
            </a:r>
            <a:r>
              <a:rPr lang="en-IN" sz="2400" dirty="0" err="1"/>
              <a:t>restfulwebservices</a:t>
            </a:r>
            <a:r>
              <a:rPr lang="en-IN" sz="2400" dirty="0"/>
              <a:t>)</a:t>
            </a:r>
          </a:p>
        </p:txBody>
      </p:sp>
      <p:sp>
        <p:nvSpPr>
          <p:cNvPr id="3" name="Content Placeholder 2">
            <a:extLst>
              <a:ext uri="{FF2B5EF4-FFF2-40B4-BE49-F238E27FC236}">
                <a16:creationId xmlns:a16="http://schemas.microsoft.com/office/drawing/2014/main" id="{C8D1C7E8-9811-6D26-030D-CD87BE4578C0}"/>
              </a:ext>
            </a:extLst>
          </p:cNvPr>
          <p:cNvSpPr>
            <a:spLocks noGrp="1"/>
          </p:cNvSpPr>
          <p:nvPr>
            <p:ph idx="1"/>
          </p:nvPr>
        </p:nvSpPr>
        <p:spPr/>
        <p:txBody>
          <a:bodyPr>
            <a:normAutofit fontScale="85000" lnSpcReduction="20000"/>
          </a:bodyPr>
          <a:lstStyle/>
          <a:p>
            <a:r>
              <a:rPr lang="en-IN" dirty="0"/>
              <a:t>HelloWorldController.java</a:t>
            </a:r>
          </a:p>
          <a:p>
            <a:pPr lvl="1"/>
            <a:r>
              <a:rPr lang="en-IN" dirty="0"/>
              <a:t>package com.in28minutes.rest.webservices.restfulwebservices;</a:t>
            </a:r>
          </a:p>
          <a:p>
            <a:pPr lvl="1"/>
            <a:endParaRPr lang="en-IN" dirty="0"/>
          </a:p>
          <a:p>
            <a:pPr lvl="1"/>
            <a:r>
              <a:rPr lang="en-IN" dirty="0"/>
              <a:t>import </a:t>
            </a:r>
            <a:r>
              <a:rPr lang="en-IN" dirty="0" err="1"/>
              <a:t>org.springframework.web.bind.annotation.GetMapping</a:t>
            </a:r>
            <a:r>
              <a:rPr lang="en-IN" dirty="0"/>
              <a:t>;</a:t>
            </a:r>
          </a:p>
          <a:p>
            <a:pPr lvl="1"/>
            <a:r>
              <a:rPr lang="en-IN" dirty="0"/>
              <a:t>import </a:t>
            </a:r>
            <a:r>
              <a:rPr lang="en-IN" dirty="0" err="1"/>
              <a:t>org.springframework.web.bind.annotation.RestController</a:t>
            </a:r>
            <a:r>
              <a:rPr lang="en-IN" dirty="0"/>
              <a:t>;</a:t>
            </a:r>
          </a:p>
          <a:p>
            <a:pPr lvl="1"/>
            <a:endParaRPr lang="en-IN" dirty="0"/>
          </a:p>
          <a:p>
            <a:pPr lvl="1"/>
            <a:r>
              <a:rPr lang="en-IN" dirty="0"/>
              <a:t>@RestController</a:t>
            </a:r>
          </a:p>
          <a:p>
            <a:pPr lvl="1"/>
            <a:r>
              <a:rPr lang="en-IN" dirty="0"/>
              <a:t>public class </a:t>
            </a:r>
            <a:r>
              <a:rPr lang="en-IN" dirty="0" err="1"/>
              <a:t>HelloWorldController</a:t>
            </a:r>
            <a:r>
              <a:rPr lang="en-IN" dirty="0"/>
              <a:t> {</a:t>
            </a:r>
          </a:p>
          <a:p>
            <a:pPr lvl="1"/>
            <a:endParaRPr lang="en-IN" dirty="0"/>
          </a:p>
          <a:p>
            <a:pPr lvl="1"/>
            <a:r>
              <a:rPr lang="en-IN" dirty="0"/>
              <a:t>	@GetMapping(path = "/")</a:t>
            </a:r>
          </a:p>
          <a:p>
            <a:pPr lvl="1"/>
            <a:r>
              <a:rPr lang="en-IN" dirty="0"/>
              <a:t>	public String </a:t>
            </a:r>
            <a:r>
              <a:rPr lang="en-IN" dirty="0" err="1"/>
              <a:t>helloWorld</a:t>
            </a:r>
            <a:r>
              <a:rPr lang="en-IN" dirty="0"/>
              <a:t>() {</a:t>
            </a:r>
          </a:p>
          <a:p>
            <a:pPr lvl="1"/>
            <a:r>
              <a:rPr lang="en-IN" dirty="0"/>
              <a:t>		return "{\"message\":\"Hello World Java v1\"}";</a:t>
            </a:r>
          </a:p>
          <a:p>
            <a:pPr lvl="1"/>
            <a:r>
              <a:rPr lang="en-IN" dirty="0"/>
              <a:t>	}</a:t>
            </a:r>
          </a:p>
          <a:p>
            <a:pPr lvl="1"/>
            <a:r>
              <a:rPr lang="en-IN" dirty="0"/>
              <a:t>}</a:t>
            </a:r>
          </a:p>
          <a:p>
            <a:endParaRPr lang="en-IN" dirty="0"/>
          </a:p>
        </p:txBody>
      </p:sp>
    </p:spTree>
    <p:extLst>
      <p:ext uri="{BB962C8B-B14F-4D97-AF65-F5344CB8AC3E}">
        <p14:creationId xmlns:p14="http://schemas.microsoft.com/office/powerpoint/2010/main" val="13650035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Using Docker to Build a Java Application Container</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fontScale="92500" lnSpcReduction="20000"/>
          </a:bodyPr>
          <a:lstStyle/>
          <a:p>
            <a:r>
              <a:rPr lang="en-IN" dirty="0"/>
              <a:t>RestfulWebServicesApplication.java</a:t>
            </a:r>
          </a:p>
          <a:p>
            <a:pPr lvl="1"/>
            <a:r>
              <a:rPr lang="en-IN" dirty="0"/>
              <a:t>package com.in28minutes.rest.webservices.restfulwebservices;</a:t>
            </a:r>
          </a:p>
          <a:p>
            <a:pPr lvl="1"/>
            <a:endParaRPr lang="en-IN" dirty="0"/>
          </a:p>
          <a:p>
            <a:pPr lvl="1"/>
            <a:r>
              <a:rPr lang="en-IN" dirty="0"/>
              <a:t>import </a:t>
            </a:r>
            <a:r>
              <a:rPr lang="en-IN" dirty="0" err="1"/>
              <a:t>org.springframework.boot.SpringApplication</a:t>
            </a:r>
            <a:r>
              <a:rPr lang="en-IN" dirty="0"/>
              <a:t>;</a:t>
            </a:r>
          </a:p>
          <a:p>
            <a:pPr lvl="1"/>
            <a:r>
              <a:rPr lang="en-IN" dirty="0"/>
              <a:t>import </a:t>
            </a:r>
            <a:r>
              <a:rPr lang="en-IN" dirty="0" err="1"/>
              <a:t>org.springframework.boot.autoconfigure.SpringBootApplication</a:t>
            </a:r>
            <a:r>
              <a:rPr lang="en-IN" dirty="0"/>
              <a:t>;</a:t>
            </a:r>
          </a:p>
          <a:p>
            <a:pPr lvl="1"/>
            <a:endParaRPr lang="en-IN" dirty="0"/>
          </a:p>
          <a:p>
            <a:pPr lvl="1"/>
            <a:r>
              <a:rPr lang="en-IN" dirty="0"/>
              <a:t>@SpringBootApplication</a:t>
            </a:r>
          </a:p>
          <a:p>
            <a:pPr lvl="1"/>
            <a:r>
              <a:rPr lang="en-IN" dirty="0"/>
              <a:t>public class </a:t>
            </a:r>
            <a:r>
              <a:rPr lang="en-IN" dirty="0" err="1"/>
              <a:t>RestfulWebServicesApplication</a:t>
            </a:r>
            <a:r>
              <a:rPr lang="en-IN" dirty="0"/>
              <a:t> {</a:t>
            </a:r>
          </a:p>
          <a:p>
            <a:pPr lvl="1"/>
            <a:endParaRPr lang="en-IN" dirty="0"/>
          </a:p>
          <a:p>
            <a:pPr lvl="1"/>
            <a:r>
              <a:rPr lang="en-IN" dirty="0"/>
              <a:t>	public static void main(String[] </a:t>
            </a:r>
            <a:r>
              <a:rPr lang="en-IN" dirty="0" err="1"/>
              <a:t>args</a:t>
            </a:r>
            <a:r>
              <a:rPr lang="en-IN" dirty="0"/>
              <a:t>) {</a:t>
            </a:r>
          </a:p>
          <a:p>
            <a:pPr lvl="1"/>
            <a:r>
              <a:rPr lang="en-IN" dirty="0"/>
              <a:t>		</a:t>
            </a:r>
            <a:r>
              <a:rPr lang="en-IN" dirty="0" err="1"/>
              <a:t>SpringApplication.run</a:t>
            </a:r>
            <a:r>
              <a:rPr lang="en-IN" dirty="0"/>
              <a:t>(</a:t>
            </a:r>
            <a:r>
              <a:rPr lang="en-IN" dirty="0" err="1"/>
              <a:t>RestfulWebServicesApplication.class</a:t>
            </a:r>
            <a:r>
              <a:rPr lang="en-IN" dirty="0"/>
              <a:t>, </a:t>
            </a:r>
            <a:r>
              <a:rPr lang="en-IN" dirty="0" err="1"/>
              <a:t>args</a:t>
            </a:r>
            <a:r>
              <a:rPr lang="en-IN" dirty="0"/>
              <a:t>);</a:t>
            </a:r>
          </a:p>
          <a:p>
            <a:pPr lvl="1"/>
            <a:r>
              <a:rPr lang="en-IN" dirty="0"/>
              <a:t>	}</a:t>
            </a:r>
          </a:p>
          <a:p>
            <a:pPr lvl="1"/>
            <a:r>
              <a:rPr lang="en-IN" dirty="0"/>
              <a:t>}</a:t>
            </a:r>
          </a:p>
        </p:txBody>
      </p:sp>
    </p:spTree>
    <p:extLst>
      <p:ext uri="{BB962C8B-B14F-4D97-AF65-F5344CB8AC3E}">
        <p14:creationId xmlns:p14="http://schemas.microsoft.com/office/powerpoint/2010/main" val="2955513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Using Docker to Build a Java Application Container</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a:bodyPr>
          <a:lstStyle/>
          <a:p>
            <a:r>
              <a:rPr lang="en-IN" dirty="0" err="1"/>
              <a:t>application.properties</a:t>
            </a:r>
            <a:endParaRPr lang="en-IN" dirty="0"/>
          </a:p>
          <a:p>
            <a:pPr lvl="1"/>
            <a:r>
              <a:rPr lang="en-IN" dirty="0" err="1"/>
              <a:t>logging.level.org.springframework</a:t>
            </a:r>
            <a:r>
              <a:rPr lang="en-IN" dirty="0"/>
              <a:t> = debug</a:t>
            </a:r>
          </a:p>
          <a:p>
            <a:pPr lvl="1"/>
            <a:r>
              <a:rPr lang="en-IN" dirty="0" err="1"/>
              <a:t>server.port</a:t>
            </a:r>
            <a:r>
              <a:rPr lang="en-IN" dirty="0"/>
              <a:t> = 5000</a:t>
            </a:r>
          </a:p>
        </p:txBody>
      </p:sp>
    </p:spTree>
    <p:extLst>
      <p:ext uri="{BB962C8B-B14F-4D97-AF65-F5344CB8AC3E}">
        <p14:creationId xmlns:p14="http://schemas.microsoft.com/office/powerpoint/2010/main" val="38548190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Using Docker to Build a Java Application Container</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fontScale="25000" lnSpcReduction="20000"/>
          </a:bodyPr>
          <a:lstStyle/>
          <a:p>
            <a:r>
              <a:rPr lang="en-IN" dirty="0"/>
              <a:t>pom.xml for Dependencies</a:t>
            </a:r>
          </a:p>
          <a:p>
            <a:pPr lvl="1"/>
            <a:r>
              <a:rPr lang="en-IN" dirty="0"/>
              <a:t>&lt;?xml version="1.0" encoding="UTF-8"?&gt;</a:t>
            </a:r>
          </a:p>
          <a:p>
            <a:pPr lvl="1"/>
            <a:r>
              <a:rPr lang="en-IN" dirty="0"/>
              <a:t>&lt;project </a:t>
            </a:r>
            <a:r>
              <a:rPr lang="en-IN" dirty="0" err="1"/>
              <a:t>xmlns</a:t>
            </a:r>
            <a:r>
              <a:rPr lang="en-IN" dirty="0"/>
              <a:t>="http://maven.apache.org/POM/4.0.0"</a:t>
            </a:r>
          </a:p>
          <a:p>
            <a:pPr lvl="1"/>
            <a:r>
              <a:rPr lang="en-IN" dirty="0"/>
              <a:t>	</a:t>
            </a:r>
            <a:r>
              <a:rPr lang="en-IN" dirty="0" err="1"/>
              <a:t>xmlns:xsi</a:t>
            </a:r>
            <a:r>
              <a:rPr lang="en-IN" dirty="0"/>
              <a:t>="http://www.w3.org/2001/XMLSchema-instance"</a:t>
            </a:r>
          </a:p>
          <a:p>
            <a:pPr lvl="1"/>
            <a:r>
              <a:rPr lang="en-IN" dirty="0"/>
              <a:t>	</a:t>
            </a:r>
            <a:r>
              <a:rPr lang="en-IN" dirty="0" err="1"/>
              <a:t>xsi:schemaLocation</a:t>
            </a:r>
            <a:r>
              <a:rPr lang="en-IN" dirty="0"/>
              <a:t>="http://maven.apache.org/POM/4.0.0 http://maven.apache.org/xsd/maven-4.0.0.xsd"&gt;</a:t>
            </a:r>
          </a:p>
          <a:p>
            <a:pPr lvl="1"/>
            <a:r>
              <a:rPr lang="en-IN" dirty="0"/>
              <a:t>	&lt;</a:t>
            </a:r>
            <a:r>
              <a:rPr lang="en-IN" dirty="0" err="1"/>
              <a:t>modelVersion</a:t>
            </a:r>
            <a:r>
              <a:rPr lang="en-IN" dirty="0"/>
              <a:t>&gt;4.0.0&lt;/</a:t>
            </a:r>
            <a:r>
              <a:rPr lang="en-IN" dirty="0" err="1"/>
              <a:t>modelVersion</a:t>
            </a:r>
            <a:r>
              <a:rPr lang="en-IN" dirty="0"/>
              <a:t>&gt;</a:t>
            </a:r>
          </a:p>
          <a:p>
            <a:pPr lvl="1"/>
            <a:endParaRPr lang="en-IN" dirty="0"/>
          </a:p>
          <a:p>
            <a:pPr lvl="1"/>
            <a:r>
              <a:rPr lang="en-IN" dirty="0"/>
              <a:t>	&lt;</a:t>
            </a:r>
            <a:r>
              <a:rPr lang="en-IN" dirty="0" err="1"/>
              <a:t>groupId</a:t>
            </a:r>
            <a:r>
              <a:rPr lang="en-IN" dirty="0"/>
              <a:t>&gt;com.in28minutes.rest.webservices&lt;/</a:t>
            </a:r>
            <a:r>
              <a:rPr lang="en-IN" dirty="0" err="1"/>
              <a:t>groupId</a:t>
            </a:r>
            <a:r>
              <a:rPr lang="en-IN" dirty="0"/>
              <a:t>&gt;</a:t>
            </a:r>
          </a:p>
          <a:p>
            <a:pPr lvl="1"/>
            <a:r>
              <a:rPr lang="en-IN" dirty="0"/>
              <a:t>	&lt;</a:t>
            </a:r>
            <a:r>
              <a:rPr lang="en-IN" dirty="0" err="1"/>
              <a:t>artifactId</a:t>
            </a:r>
            <a:r>
              <a:rPr lang="en-IN" dirty="0"/>
              <a:t>&gt;hello-world-java&lt;/</a:t>
            </a:r>
            <a:r>
              <a:rPr lang="en-IN" dirty="0" err="1"/>
              <a:t>artifactId</a:t>
            </a:r>
            <a:r>
              <a:rPr lang="en-IN" dirty="0"/>
              <a:t>&gt;</a:t>
            </a:r>
          </a:p>
          <a:p>
            <a:pPr lvl="1"/>
            <a:r>
              <a:rPr lang="en-IN" dirty="0"/>
              <a:t>	&lt;version&gt;0.0.1-SNAPSHOT&lt;/version&gt;</a:t>
            </a:r>
          </a:p>
          <a:p>
            <a:pPr lvl="1"/>
            <a:r>
              <a:rPr lang="en-IN" dirty="0"/>
              <a:t>	&lt;packaging&gt;jar&lt;/packaging&gt;</a:t>
            </a:r>
          </a:p>
          <a:p>
            <a:pPr lvl="1"/>
            <a:r>
              <a:rPr lang="en-IN" dirty="0"/>
              <a:t>	&lt;description&gt;Demo project for Spring Boot&lt;/description&gt;</a:t>
            </a:r>
          </a:p>
          <a:p>
            <a:pPr lvl="1"/>
            <a:r>
              <a:rPr lang="en-IN" dirty="0"/>
              <a:t>	&lt;name&gt;hello-world-java&lt;/name&gt;</a:t>
            </a:r>
          </a:p>
          <a:p>
            <a:pPr lvl="1"/>
            <a:r>
              <a:rPr lang="en-IN" dirty="0"/>
              <a:t>	&lt;parent&gt;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&gt;spring-boot-starter-parent&lt;/</a:t>
            </a:r>
            <a:r>
              <a:rPr lang="en-IN" dirty="0" err="1"/>
              <a:t>artifactId</a:t>
            </a:r>
            <a:r>
              <a:rPr lang="en-IN" dirty="0"/>
              <a:t>&gt;</a:t>
            </a:r>
          </a:p>
          <a:p>
            <a:pPr lvl="1"/>
            <a:r>
              <a:rPr lang="en-IN" dirty="0"/>
              <a:t>		&lt;version&gt;2.1.7.RELEASE&lt;/version&gt;</a:t>
            </a:r>
          </a:p>
          <a:p>
            <a:pPr lvl="1"/>
            <a:r>
              <a:rPr lang="en-IN" dirty="0"/>
              <a:t>		&lt;</a:t>
            </a:r>
            <a:r>
              <a:rPr lang="en-IN" dirty="0" err="1"/>
              <a:t>relativePath</a:t>
            </a:r>
            <a:r>
              <a:rPr lang="en-IN" dirty="0"/>
              <a:t> /&gt; &lt;!-- lookup parent from repository --&gt;</a:t>
            </a:r>
          </a:p>
          <a:p>
            <a:pPr lvl="1"/>
            <a:r>
              <a:rPr lang="en-IN" dirty="0"/>
              <a:t>	&lt;/parent&gt;</a:t>
            </a:r>
          </a:p>
          <a:p>
            <a:pPr lvl="1"/>
            <a:endParaRPr lang="en-IN" dirty="0"/>
          </a:p>
          <a:p>
            <a:pPr lvl="1"/>
            <a:r>
              <a:rPr lang="en-IN" dirty="0"/>
              <a:t>	&lt;properties&gt;</a:t>
            </a:r>
          </a:p>
          <a:p>
            <a:pPr lvl="1"/>
            <a:r>
              <a:rPr lang="en-IN" dirty="0"/>
              <a:t>		&lt;</a:t>
            </a:r>
            <a:r>
              <a:rPr lang="en-IN" dirty="0" err="1"/>
              <a:t>project.build.sourceEncoding</a:t>
            </a:r>
            <a:r>
              <a:rPr lang="en-IN" dirty="0"/>
              <a:t>&gt;UTF-8&lt;/</a:t>
            </a:r>
            <a:r>
              <a:rPr lang="en-IN" dirty="0" err="1"/>
              <a:t>project.build.sourceEncoding</a:t>
            </a:r>
            <a:r>
              <a:rPr lang="en-IN" dirty="0"/>
              <a:t>&gt;</a:t>
            </a:r>
          </a:p>
          <a:p>
            <a:pPr lvl="1"/>
            <a:r>
              <a:rPr lang="en-IN" dirty="0"/>
              <a:t>		&lt;</a:t>
            </a:r>
            <a:r>
              <a:rPr lang="en-IN" dirty="0" err="1"/>
              <a:t>project.reporting.outputEncoding</a:t>
            </a:r>
            <a:r>
              <a:rPr lang="en-IN" dirty="0"/>
              <a:t>&gt;UTF-8&lt;/</a:t>
            </a:r>
            <a:r>
              <a:rPr lang="en-IN" dirty="0" err="1"/>
              <a:t>project.reporting.outputEncoding</a:t>
            </a:r>
            <a:r>
              <a:rPr lang="en-IN" dirty="0"/>
              <a:t>&gt;</a:t>
            </a:r>
          </a:p>
          <a:p>
            <a:pPr lvl="1"/>
            <a:r>
              <a:rPr lang="en-IN" dirty="0"/>
              <a:t>		&lt;</a:t>
            </a:r>
            <a:r>
              <a:rPr lang="en-IN" dirty="0" err="1"/>
              <a:t>java.version</a:t>
            </a:r>
            <a:r>
              <a:rPr lang="en-IN" dirty="0"/>
              <a:t>&gt;1.8&lt;/</a:t>
            </a:r>
            <a:r>
              <a:rPr lang="en-IN" dirty="0" err="1"/>
              <a:t>java.version</a:t>
            </a:r>
            <a:r>
              <a:rPr lang="en-IN" dirty="0"/>
              <a:t>&gt;</a:t>
            </a:r>
          </a:p>
          <a:p>
            <a:pPr lvl="1"/>
            <a:r>
              <a:rPr lang="en-IN" dirty="0"/>
              <a:t>		&lt;maven-jar-</a:t>
            </a:r>
            <a:r>
              <a:rPr lang="en-IN" dirty="0" err="1"/>
              <a:t>plugin.version</a:t>
            </a:r>
            <a:r>
              <a:rPr lang="en-IN" dirty="0"/>
              <a:t>&gt;3.1.1&lt;/maven-jar-</a:t>
            </a:r>
            <a:r>
              <a:rPr lang="en-IN" dirty="0" err="1"/>
              <a:t>plugin.version</a:t>
            </a:r>
            <a:r>
              <a:rPr lang="en-IN" dirty="0"/>
              <a:t>&gt;</a:t>
            </a:r>
          </a:p>
          <a:p>
            <a:pPr lvl="1"/>
            <a:r>
              <a:rPr lang="en-IN" dirty="0"/>
              <a:t>	&lt;/properties&gt;</a:t>
            </a:r>
          </a:p>
          <a:p>
            <a:pPr lvl="1"/>
            <a:endParaRPr lang="en-IN" dirty="0"/>
          </a:p>
          <a:p>
            <a:pPr lvl="1"/>
            <a:r>
              <a:rPr lang="en-IN" dirty="0"/>
              <a:t>	&lt;dependencies&gt;</a:t>
            </a:r>
          </a:p>
          <a:p>
            <a:pPr lvl="1"/>
            <a:endParaRPr lang="en-IN" dirty="0"/>
          </a:p>
          <a:p>
            <a:pPr lvl="1"/>
            <a:r>
              <a:rPr lang="en-IN" dirty="0"/>
              <a:t>		&lt;dependency&gt;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&gt;spring-boot-starter-web&lt;/</a:t>
            </a:r>
            <a:r>
              <a:rPr lang="en-IN" dirty="0" err="1"/>
              <a:t>artifactId</a:t>
            </a:r>
            <a:r>
              <a:rPr lang="en-IN" dirty="0"/>
              <a:t>&gt;</a:t>
            </a:r>
          </a:p>
          <a:p>
            <a:pPr lvl="1"/>
            <a:r>
              <a:rPr lang="en-IN" dirty="0"/>
              <a:t>		&lt;/dependency&gt;</a:t>
            </a:r>
          </a:p>
          <a:p>
            <a:pPr lvl="1"/>
            <a:endParaRPr lang="en-IN" dirty="0"/>
          </a:p>
          <a:p>
            <a:pPr lvl="1"/>
            <a:r>
              <a:rPr lang="en-IN" dirty="0"/>
              <a:t>		&lt;dependency&gt;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a:t>
            </a:r>
            <a:r>
              <a:rPr lang="en-IN" dirty="0" err="1"/>
              <a:t>devtools</a:t>
            </a:r>
            <a:r>
              <a:rPr lang="en-IN" dirty="0"/>
              <a:t>&lt;/</a:t>
            </a:r>
            <a:r>
              <a:rPr lang="en-IN" dirty="0" err="1"/>
              <a:t>artifactId</a:t>
            </a:r>
            <a:r>
              <a:rPr lang="en-IN" dirty="0"/>
              <a:t>&gt;</a:t>
            </a:r>
          </a:p>
          <a:p>
            <a:pPr lvl="1"/>
            <a:r>
              <a:rPr lang="en-IN" dirty="0"/>
              <a:t>			&lt;scope&gt;runtime&lt;/scope&gt;</a:t>
            </a:r>
          </a:p>
          <a:p>
            <a:pPr lvl="1"/>
            <a:r>
              <a:rPr lang="en-IN" dirty="0"/>
              <a:t>		&lt;/dependency&gt;</a:t>
            </a:r>
          </a:p>
          <a:p>
            <a:pPr lvl="1"/>
            <a:endParaRPr lang="en-IN" dirty="0"/>
          </a:p>
          <a:p>
            <a:pPr lvl="1"/>
            <a:r>
              <a:rPr lang="en-IN" dirty="0"/>
              <a:t>		&lt;dependency&gt;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&gt;spring-boot-starter-test&lt;/</a:t>
            </a:r>
            <a:r>
              <a:rPr lang="en-IN" dirty="0" err="1"/>
              <a:t>artifactId</a:t>
            </a:r>
            <a:r>
              <a:rPr lang="en-IN" dirty="0"/>
              <a:t>&gt;</a:t>
            </a:r>
          </a:p>
          <a:p>
            <a:pPr lvl="1"/>
            <a:r>
              <a:rPr lang="en-IN" dirty="0"/>
              <a:t>			&lt;scope&gt;test&lt;/scope&gt;</a:t>
            </a:r>
          </a:p>
          <a:p>
            <a:pPr lvl="1"/>
            <a:r>
              <a:rPr lang="en-IN" dirty="0"/>
              <a:t>		&lt;/dependency&gt;</a:t>
            </a:r>
          </a:p>
          <a:p>
            <a:pPr lvl="1"/>
            <a:r>
              <a:rPr lang="en-IN" dirty="0"/>
              <a:t>	&lt;/dependencies&gt;</a:t>
            </a:r>
          </a:p>
          <a:p>
            <a:pPr lvl="1"/>
            <a:endParaRPr lang="en-IN" dirty="0"/>
          </a:p>
          <a:p>
            <a:pPr lvl="1"/>
            <a:r>
              <a:rPr lang="en-IN" dirty="0"/>
              <a:t>	&lt;build&gt;</a:t>
            </a:r>
          </a:p>
          <a:p>
            <a:pPr lvl="1"/>
            <a:r>
              <a:rPr lang="en-IN" dirty="0"/>
              <a:t>		&lt;</a:t>
            </a:r>
            <a:r>
              <a:rPr lang="en-IN" dirty="0" err="1"/>
              <a:t>finalName</a:t>
            </a:r>
            <a:r>
              <a:rPr lang="en-IN" dirty="0"/>
              <a:t>&gt;hello-world-java&lt;/</a:t>
            </a:r>
            <a:r>
              <a:rPr lang="en-IN" dirty="0" err="1"/>
              <a:t>finalName</a:t>
            </a:r>
            <a:r>
              <a:rPr lang="en-IN" dirty="0"/>
              <a:t>&gt;</a:t>
            </a:r>
          </a:p>
          <a:p>
            <a:pPr lvl="1"/>
            <a:r>
              <a:rPr lang="en-IN" dirty="0"/>
              <a:t>		&lt;plugins&gt;</a:t>
            </a:r>
          </a:p>
          <a:p>
            <a:pPr lvl="1"/>
            <a:r>
              <a:rPr lang="en-IN" dirty="0"/>
              <a:t>			&lt;plugin&gt;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&gt;spring-boot-maven-plugin&lt;/</a:t>
            </a:r>
            <a:r>
              <a:rPr lang="en-IN" dirty="0" err="1"/>
              <a:t>artifactId</a:t>
            </a:r>
            <a:r>
              <a:rPr lang="en-IN" dirty="0"/>
              <a:t>&gt;</a:t>
            </a:r>
          </a:p>
          <a:p>
            <a:pPr lvl="1"/>
            <a:r>
              <a:rPr lang="en-IN" dirty="0"/>
              <a:t>			&lt;/plugin&gt;</a:t>
            </a:r>
          </a:p>
          <a:p>
            <a:pPr lvl="1"/>
            <a:r>
              <a:rPr lang="en-IN" dirty="0"/>
              <a:t>		&lt;/plugins&gt;</a:t>
            </a:r>
          </a:p>
          <a:p>
            <a:pPr lvl="1"/>
            <a:endParaRPr lang="en-IN" dirty="0"/>
          </a:p>
          <a:p>
            <a:pPr lvl="1"/>
            <a:r>
              <a:rPr lang="en-IN" dirty="0"/>
              <a:t>	&lt;/build&gt;</a:t>
            </a:r>
          </a:p>
          <a:p>
            <a:pPr lvl="1"/>
            <a:endParaRPr lang="en-IN" dirty="0"/>
          </a:p>
          <a:p>
            <a:pPr lvl="1"/>
            <a:r>
              <a:rPr lang="en-IN" dirty="0"/>
              <a:t>	&lt;repositories&gt;</a:t>
            </a:r>
          </a:p>
          <a:p>
            <a:pPr lvl="1"/>
            <a:r>
              <a:rPr lang="en-IN" dirty="0"/>
              <a:t>		&lt;repository&gt;</a:t>
            </a:r>
          </a:p>
          <a:p>
            <a:pPr lvl="1"/>
            <a:r>
              <a:rPr lang="en-IN" dirty="0"/>
              <a:t>			&lt;id&gt;spring-snapshots&lt;/id&gt;</a:t>
            </a:r>
          </a:p>
          <a:p>
            <a:pPr lvl="1"/>
            <a:r>
              <a:rPr lang="en-IN" dirty="0"/>
              <a:t>			&lt;name&gt;Spring Snapshots&lt;/name&gt;</a:t>
            </a:r>
          </a:p>
          <a:p>
            <a:pPr lvl="1"/>
            <a:r>
              <a:rPr lang="en-IN" dirty="0"/>
              <a:t>			&lt;</a:t>
            </a:r>
            <a:r>
              <a:rPr lang="en-IN" dirty="0" err="1"/>
              <a:t>url</a:t>
            </a:r>
            <a:r>
              <a:rPr lang="en-IN" dirty="0"/>
              <a:t>&gt;https://repo.spring.io/snapshot&lt;/url&gt;</a:t>
            </a:r>
          </a:p>
          <a:p>
            <a:pPr lvl="1"/>
            <a:r>
              <a:rPr lang="en-IN" dirty="0"/>
              <a:t>			&lt;snapshots&gt;</a:t>
            </a:r>
          </a:p>
          <a:p>
            <a:pPr lvl="1"/>
            <a:r>
              <a:rPr lang="en-IN" dirty="0"/>
              <a:t>				&lt;enabled&gt;true&lt;/enabled&gt;</a:t>
            </a:r>
          </a:p>
          <a:p>
            <a:pPr lvl="1"/>
            <a:r>
              <a:rPr lang="en-IN" dirty="0"/>
              <a:t>			&lt;/snapshots&gt;</a:t>
            </a:r>
          </a:p>
          <a:p>
            <a:pPr lvl="1"/>
            <a:r>
              <a:rPr lang="en-IN" dirty="0"/>
              <a:t>		&lt;/repository&gt;</a:t>
            </a:r>
          </a:p>
          <a:p>
            <a:pPr lvl="1"/>
            <a:r>
              <a:rPr lang="en-IN" dirty="0"/>
              <a:t>		&lt;repository&gt;</a:t>
            </a:r>
          </a:p>
          <a:p>
            <a:pPr lvl="1"/>
            <a:r>
              <a:rPr lang="en-IN" dirty="0"/>
              <a:t>			&lt;id&gt;spring-milestones&lt;/id&gt;</a:t>
            </a:r>
          </a:p>
          <a:p>
            <a:pPr lvl="1"/>
            <a:r>
              <a:rPr lang="en-IN" dirty="0"/>
              <a:t>			&lt;name&gt;Spring Milestones&lt;/name&gt;</a:t>
            </a:r>
          </a:p>
          <a:p>
            <a:pPr lvl="1"/>
            <a:r>
              <a:rPr lang="en-IN" dirty="0"/>
              <a:t>			&lt;</a:t>
            </a:r>
            <a:r>
              <a:rPr lang="en-IN" dirty="0" err="1"/>
              <a:t>url</a:t>
            </a:r>
            <a:r>
              <a:rPr lang="en-IN" dirty="0"/>
              <a:t>&gt;https://repo.spring.io/milestone&lt;/url&gt;</a:t>
            </a:r>
          </a:p>
          <a:p>
            <a:pPr lvl="1"/>
            <a:r>
              <a:rPr lang="en-IN" dirty="0"/>
              <a:t>			&lt;snapshots&gt;</a:t>
            </a:r>
          </a:p>
          <a:p>
            <a:pPr lvl="1"/>
            <a:r>
              <a:rPr lang="en-IN" dirty="0"/>
              <a:t>				&lt;enabled&gt;false&lt;/enabled&gt;</a:t>
            </a:r>
          </a:p>
          <a:p>
            <a:pPr lvl="1"/>
            <a:r>
              <a:rPr lang="en-IN" dirty="0"/>
              <a:t>			&lt;/snapshots&gt;</a:t>
            </a:r>
          </a:p>
          <a:p>
            <a:pPr lvl="1"/>
            <a:r>
              <a:rPr lang="en-IN" dirty="0"/>
              <a:t>		&lt;/repository&gt;</a:t>
            </a:r>
          </a:p>
          <a:p>
            <a:pPr lvl="1"/>
            <a:r>
              <a:rPr lang="en-IN" dirty="0"/>
              <a:t>	&lt;/repositories&gt;</a:t>
            </a:r>
          </a:p>
          <a:p>
            <a:pPr lvl="1"/>
            <a:endParaRPr lang="en-IN" dirty="0"/>
          </a:p>
          <a:p>
            <a:pPr lvl="1"/>
            <a:r>
              <a:rPr lang="en-IN" dirty="0"/>
              <a:t>	&lt;</a:t>
            </a:r>
            <a:r>
              <a:rPr lang="en-IN" dirty="0" err="1"/>
              <a:t>pluginRepositories</a:t>
            </a:r>
            <a:r>
              <a:rPr lang="en-IN" dirty="0"/>
              <a:t>&gt;</a:t>
            </a:r>
          </a:p>
          <a:p>
            <a:pPr lvl="1"/>
            <a:r>
              <a:rPr lang="en-IN" dirty="0"/>
              <a:t>		&lt;</a:t>
            </a:r>
            <a:r>
              <a:rPr lang="en-IN" dirty="0" err="1"/>
              <a:t>pluginRepository</a:t>
            </a:r>
            <a:r>
              <a:rPr lang="en-IN" dirty="0"/>
              <a:t>&gt;</a:t>
            </a:r>
          </a:p>
          <a:p>
            <a:pPr lvl="1"/>
            <a:r>
              <a:rPr lang="en-IN" dirty="0"/>
              <a:t>			&lt;id&gt;spring-snapshots&lt;/id&gt;</a:t>
            </a:r>
          </a:p>
          <a:p>
            <a:pPr lvl="1"/>
            <a:r>
              <a:rPr lang="en-IN" dirty="0"/>
              <a:t>			&lt;name&gt;Spring Snapshots&lt;/name&gt;</a:t>
            </a:r>
          </a:p>
          <a:p>
            <a:pPr lvl="1"/>
            <a:r>
              <a:rPr lang="en-IN" dirty="0"/>
              <a:t>			&lt;</a:t>
            </a:r>
            <a:r>
              <a:rPr lang="en-IN" dirty="0" err="1"/>
              <a:t>url</a:t>
            </a:r>
            <a:r>
              <a:rPr lang="en-IN" dirty="0"/>
              <a:t>&gt;https://repo.spring.io/snapshot&lt;/url&gt;</a:t>
            </a:r>
          </a:p>
          <a:p>
            <a:pPr lvl="1"/>
            <a:r>
              <a:rPr lang="en-IN" dirty="0"/>
              <a:t>			&lt;snapshots&gt;</a:t>
            </a:r>
          </a:p>
          <a:p>
            <a:pPr lvl="1"/>
            <a:r>
              <a:rPr lang="en-IN" dirty="0"/>
              <a:t>				&lt;enabled&gt;true&lt;/enabled&gt;</a:t>
            </a:r>
          </a:p>
          <a:p>
            <a:pPr lvl="1"/>
            <a:r>
              <a:rPr lang="en-IN" dirty="0"/>
              <a:t>			&lt;/snapshots&gt;</a:t>
            </a:r>
          </a:p>
          <a:p>
            <a:pPr lvl="1"/>
            <a:r>
              <a:rPr lang="en-IN" dirty="0"/>
              <a:t>		&lt;/</a:t>
            </a:r>
            <a:r>
              <a:rPr lang="en-IN" dirty="0" err="1"/>
              <a:t>pluginRepository</a:t>
            </a:r>
            <a:r>
              <a:rPr lang="en-IN" dirty="0"/>
              <a:t>&gt;</a:t>
            </a:r>
          </a:p>
          <a:p>
            <a:pPr lvl="1"/>
            <a:r>
              <a:rPr lang="en-IN" dirty="0"/>
              <a:t>		&lt;</a:t>
            </a:r>
            <a:r>
              <a:rPr lang="en-IN" dirty="0" err="1"/>
              <a:t>pluginRepository</a:t>
            </a:r>
            <a:r>
              <a:rPr lang="en-IN" dirty="0"/>
              <a:t>&gt;</a:t>
            </a:r>
          </a:p>
          <a:p>
            <a:pPr lvl="1"/>
            <a:r>
              <a:rPr lang="en-IN" dirty="0"/>
              <a:t>			&lt;id&gt;spring-milestones&lt;/id&gt;</a:t>
            </a:r>
          </a:p>
          <a:p>
            <a:pPr lvl="1"/>
            <a:r>
              <a:rPr lang="en-IN" dirty="0"/>
              <a:t>			&lt;name&gt;Spring Milestones&lt;/name&gt;</a:t>
            </a:r>
          </a:p>
          <a:p>
            <a:pPr lvl="1"/>
            <a:r>
              <a:rPr lang="en-IN" dirty="0"/>
              <a:t>			&lt;</a:t>
            </a:r>
            <a:r>
              <a:rPr lang="en-IN" dirty="0" err="1"/>
              <a:t>url</a:t>
            </a:r>
            <a:r>
              <a:rPr lang="en-IN" dirty="0"/>
              <a:t>&gt;https://repo.spring.io/milestone&lt;/url&gt;</a:t>
            </a:r>
          </a:p>
          <a:p>
            <a:pPr lvl="1"/>
            <a:r>
              <a:rPr lang="en-IN" dirty="0"/>
              <a:t>			&lt;snapshots&gt;</a:t>
            </a:r>
          </a:p>
          <a:p>
            <a:pPr lvl="1"/>
            <a:r>
              <a:rPr lang="en-IN" dirty="0"/>
              <a:t>				&lt;enabled&gt;false&lt;/enabled&gt;</a:t>
            </a:r>
          </a:p>
          <a:p>
            <a:pPr lvl="1"/>
            <a:r>
              <a:rPr lang="en-IN" dirty="0"/>
              <a:t>			&lt;/snapshots&gt;</a:t>
            </a:r>
          </a:p>
          <a:p>
            <a:pPr lvl="1"/>
            <a:r>
              <a:rPr lang="en-IN" dirty="0"/>
              <a:t>		&lt;/</a:t>
            </a:r>
            <a:r>
              <a:rPr lang="en-IN" dirty="0" err="1"/>
              <a:t>pluginRepository</a:t>
            </a:r>
            <a:r>
              <a:rPr lang="en-IN" dirty="0"/>
              <a:t>&gt;</a:t>
            </a:r>
          </a:p>
          <a:p>
            <a:pPr lvl="1"/>
            <a:r>
              <a:rPr lang="en-IN" dirty="0"/>
              <a:t>	&lt;/</a:t>
            </a:r>
            <a:r>
              <a:rPr lang="en-IN" dirty="0" err="1"/>
              <a:t>pluginRepositories</a:t>
            </a:r>
            <a:r>
              <a:rPr lang="en-IN" dirty="0"/>
              <a:t>&gt;</a:t>
            </a:r>
          </a:p>
          <a:p>
            <a:pPr lvl="1"/>
            <a:r>
              <a:rPr lang="en-IN" dirty="0"/>
              <a:t>&lt;/project&gt;</a:t>
            </a:r>
          </a:p>
          <a:p>
            <a:pPr lvl="1"/>
            <a:endParaRPr lang="en-IN" dirty="0"/>
          </a:p>
        </p:txBody>
      </p:sp>
    </p:spTree>
    <p:extLst>
      <p:ext uri="{BB962C8B-B14F-4D97-AF65-F5344CB8AC3E}">
        <p14:creationId xmlns:p14="http://schemas.microsoft.com/office/powerpoint/2010/main" val="253014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9EC0-19FB-3833-F767-CDAE91B54DEF}"/>
              </a:ext>
            </a:extLst>
          </p:cNvPr>
          <p:cNvSpPr>
            <a:spLocks noGrp="1"/>
          </p:cNvSpPr>
          <p:nvPr>
            <p:ph type="title"/>
          </p:nvPr>
        </p:nvSpPr>
        <p:spPr/>
        <p:txBody>
          <a:bodyPr/>
          <a:lstStyle/>
          <a:p>
            <a:r>
              <a:rPr lang="en-IN" dirty="0"/>
              <a:t>Container vs Virtual Machine</a:t>
            </a:r>
          </a:p>
        </p:txBody>
      </p:sp>
      <p:sp>
        <p:nvSpPr>
          <p:cNvPr id="3" name="Content Placeholder 2">
            <a:extLst>
              <a:ext uri="{FF2B5EF4-FFF2-40B4-BE49-F238E27FC236}">
                <a16:creationId xmlns:a16="http://schemas.microsoft.com/office/drawing/2014/main" id="{7E3C6DC3-EFB9-E21C-1560-C81AEFBEE871}"/>
              </a:ext>
            </a:extLst>
          </p:cNvPr>
          <p:cNvSpPr>
            <a:spLocks noGrp="1"/>
          </p:cNvSpPr>
          <p:nvPr>
            <p:ph idx="1"/>
          </p:nvPr>
        </p:nvSpPr>
        <p:spPr/>
        <p:txBody>
          <a:bodyPr/>
          <a:lstStyle/>
          <a:p>
            <a:r>
              <a:rPr lang="en-IN" dirty="0"/>
              <a:t>Container does not contain an OS – hence it is lightweight</a:t>
            </a:r>
          </a:p>
          <a:p>
            <a:r>
              <a:rPr lang="en-IN" dirty="0"/>
              <a:t>Then why Ubuntu, CentOS, </a:t>
            </a:r>
            <a:r>
              <a:rPr lang="en-IN" dirty="0" err="1"/>
              <a:t>redhat</a:t>
            </a:r>
            <a:r>
              <a:rPr lang="en-IN" dirty="0"/>
              <a:t> below?</a:t>
            </a:r>
          </a:p>
        </p:txBody>
      </p:sp>
      <p:pic>
        <p:nvPicPr>
          <p:cNvPr id="5" name="Picture 4">
            <a:extLst>
              <a:ext uri="{FF2B5EF4-FFF2-40B4-BE49-F238E27FC236}">
                <a16:creationId xmlns:a16="http://schemas.microsoft.com/office/drawing/2014/main" id="{C1CD44B1-2E49-D458-DEFC-10689826A323}"/>
              </a:ext>
            </a:extLst>
          </p:cNvPr>
          <p:cNvPicPr>
            <a:picLocks noChangeAspect="1"/>
          </p:cNvPicPr>
          <p:nvPr/>
        </p:nvPicPr>
        <p:blipFill>
          <a:blip r:embed="rId2"/>
          <a:stretch>
            <a:fillRect/>
          </a:stretch>
        </p:blipFill>
        <p:spPr>
          <a:xfrm>
            <a:off x="3241395" y="2764461"/>
            <a:ext cx="5039576" cy="4005817"/>
          </a:xfrm>
          <a:prstGeom prst="rect">
            <a:avLst/>
          </a:prstGeom>
        </p:spPr>
      </p:pic>
    </p:spTree>
    <p:extLst>
      <p:ext uri="{BB962C8B-B14F-4D97-AF65-F5344CB8AC3E}">
        <p14:creationId xmlns:p14="http://schemas.microsoft.com/office/powerpoint/2010/main" val="19522320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Using Docker to Build a Java Application Container</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fontScale="92500" lnSpcReduction="10000"/>
          </a:bodyPr>
          <a:lstStyle/>
          <a:p>
            <a:r>
              <a:rPr lang="en-IN" dirty="0" err="1"/>
              <a:t>Dockerfile</a:t>
            </a:r>
            <a:endParaRPr lang="en-IN" dirty="0"/>
          </a:p>
          <a:p>
            <a:pPr lvl="1"/>
            <a:r>
              <a:rPr lang="en-IN" dirty="0"/>
              <a:t># Build a JAR File</a:t>
            </a:r>
          </a:p>
          <a:p>
            <a:pPr lvl="1"/>
            <a:r>
              <a:rPr lang="en-IN" dirty="0"/>
              <a:t>FROM maven:3.6.3-jdk-8-slim AS stage1</a:t>
            </a:r>
          </a:p>
          <a:p>
            <a:pPr lvl="1"/>
            <a:r>
              <a:rPr lang="en-IN" dirty="0"/>
              <a:t>WORKDIR /home/app</a:t>
            </a:r>
          </a:p>
          <a:p>
            <a:pPr lvl="1"/>
            <a:r>
              <a:rPr lang="en-IN" dirty="0"/>
              <a:t>COPY . /home/app/</a:t>
            </a:r>
          </a:p>
          <a:p>
            <a:pPr lvl="1"/>
            <a:r>
              <a:rPr lang="en-IN" dirty="0"/>
              <a:t>RUN </a:t>
            </a:r>
            <a:r>
              <a:rPr lang="en-IN" dirty="0" err="1"/>
              <a:t>mvn</a:t>
            </a:r>
            <a:r>
              <a:rPr lang="en-IN" dirty="0"/>
              <a:t> -f /home/app/pom.xml clean package</a:t>
            </a:r>
          </a:p>
          <a:p>
            <a:pPr lvl="1"/>
            <a:endParaRPr lang="en-IN" dirty="0"/>
          </a:p>
          <a:p>
            <a:pPr lvl="1"/>
            <a:r>
              <a:rPr lang="en-IN" dirty="0"/>
              <a:t># Create an Image</a:t>
            </a:r>
          </a:p>
          <a:p>
            <a:pPr lvl="1"/>
            <a:r>
              <a:rPr lang="en-IN" dirty="0"/>
              <a:t>FROM openjdk:8-jdk-alpine</a:t>
            </a:r>
          </a:p>
          <a:p>
            <a:pPr lvl="1"/>
            <a:r>
              <a:rPr lang="en-IN" dirty="0"/>
              <a:t>EXPOSE 5000</a:t>
            </a:r>
          </a:p>
          <a:p>
            <a:pPr lvl="1"/>
            <a:r>
              <a:rPr lang="en-IN" dirty="0"/>
              <a:t>COPY --from=stage1 /home/app/target/hello-world-java.jar hello-world-java.jar</a:t>
            </a:r>
          </a:p>
          <a:p>
            <a:pPr lvl="1"/>
            <a:r>
              <a:rPr lang="en-IN" dirty="0"/>
              <a:t>ENTRYPOINT ["</a:t>
            </a:r>
            <a:r>
              <a:rPr lang="en-IN" dirty="0" err="1"/>
              <a:t>sh</a:t>
            </a:r>
            <a:r>
              <a:rPr lang="en-IN" dirty="0"/>
              <a:t>", "-c", "java -jar /hello-world-java.jar"]</a:t>
            </a:r>
          </a:p>
          <a:p>
            <a:endParaRPr lang="en-IN" dirty="0"/>
          </a:p>
        </p:txBody>
      </p:sp>
    </p:spTree>
    <p:extLst>
      <p:ext uri="{BB962C8B-B14F-4D97-AF65-F5344CB8AC3E}">
        <p14:creationId xmlns:p14="http://schemas.microsoft.com/office/powerpoint/2010/main" val="18405513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a:bodyPr>
          <a:lstStyle/>
          <a:p>
            <a:r>
              <a:rPr lang="en-IN" dirty="0"/>
              <a:t>Build the Java application image using Docker</a:t>
            </a:r>
          </a:p>
          <a:p>
            <a:r>
              <a:rPr lang="en-IN" dirty="0"/>
              <a:t>Verify</a:t>
            </a:r>
          </a:p>
          <a:p>
            <a:r>
              <a:rPr lang="en-IN" dirty="0"/>
              <a:t>Start</a:t>
            </a:r>
          </a:p>
          <a:p>
            <a:r>
              <a:rPr lang="en-IN" dirty="0"/>
              <a:t>Test</a:t>
            </a:r>
          </a:p>
        </p:txBody>
      </p:sp>
    </p:spTree>
    <p:extLst>
      <p:ext uri="{BB962C8B-B14F-4D97-AF65-F5344CB8AC3E}">
        <p14:creationId xmlns:p14="http://schemas.microsoft.com/office/powerpoint/2010/main" val="1278875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Docker and Microservices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lstStyle/>
          <a:p>
            <a:r>
              <a:rPr lang="en-IN" dirty="0"/>
              <a:t>Example</a:t>
            </a:r>
          </a:p>
        </p:txBody>
      </p:sp>
      <p:sp>
        <p:nvSpPr>
          <p:cNvPr id="6" name="TextBox 5">
            <a:extLst>
              <a:ext uri="{FF2B5EF4-FFF2-40B4-BE49-F238E27FC236}">
                <a16:creationId xmlns:a16="http://schemas.microsoft.com/office/drawing/2014/main" id="{E538684B-8BE3-BC00-5B38-BB3C1F7C31F0}"/>
              </a:ext>
            </a:extLst>
          </p:cNvPr>
          <p:cNvSpPr txBox="1"/>
          <p:nvPr/>
        </p:nvSpPr>
        <p:spPr>
          <a:xfrm>
            <a:off x="1119882" y="2828839"/>
            <a:ext cx="4613097" cy="1292662"/>
          </a:xfrm>
          <a:prstGeom prst="rect">
            <a:avLst/>
          </a:prstGeom>
          <a:solidFill>
            <a:schemeClr val="accent4">
              <a:lumMod val="40000"/>
              <a:lumOff val="60000"/>
            </a:schemeClr>
          </a:solidFill>
          <a:ln w="19050">
            <a:solidFill>
              <a:schemeClr val="accent1"/>
            </a:solidFill>
          </a:ln>
        </p:spPr>
        <p:txBody>
          <a:bodyPr wrap="square" rtlCol="0">
            <a:spAutoFit/>
          </a:bodyPr>
          <a:lstStyle/>
          <a:p>
            <a:pPr algn="ctr"/>
            <a:r>
              <a:rPr lang="en-IN" sz="2400" b="1" dirty="0"/>
              <a:t>Currency Conversion Service  (CC)</a:t>
            </a:r>
            <a:endParaRPr lang="en-IN" b="1" dirty="0"/>
          </a:p>
          <a:p>
            <a:endParaRPr lang="en-IN" b="1" dirty="0"/>
          </a:p>
          <a:p>
            <a:endParaRPr lang="en-IN" b="1" dirty="0"/>
          </a:p>
          <a:p>
            <a:pPr algn="ctr"/>
            <a:r>
              <a:rPr lang="en-IN" b="1" dirty="0"/>
              <a:t>USD 10 = 800 INR</a:t>
            </a:r>
          </a:p>
        </p:txBody>
      </p:sp>
      <p:sp>
        <p:nvSpPr>
          <p:cNvPr id="7" name="TextBox 6">
            <a:extLst>
              <a:ext uri="{FF2B5EF4-FFF2-40B4-BE49-F238E27FC236}">
                <a16:creationId xmlns:a16="http://schemas.microsoft.com/office/drawing/2014/main" id="{EA6F7AD3-7C39-795D-0639-497E8753C654}"/>
              </a:ext>
            </a:extLst>
          </p:cNvPr>
          <p:cNvSpPr txBox="1"/>
          <p:nvPr/>
        </p:nvSpPr>
        <p:spPr>
          <a:xfrm>
            <a:off x="6459021" y="2582256"/>
            <a:ext cx="4613097" cy="1846659"/>
          </a:xfrm>
          <a:prstGeom prst="rect">
            <a:avLst/>
          </a:prstGeom>
          <a:solidFill>
            <a:schemeClr val="accent6">
              <a:lumMod val="60000"/>
              <a:lumOff val="40000"/>
            </a:schemeClr>
          </a:solidFill>
          <a:ln w="19050">
            <a:solidFill>
              <a:schemeClr val="accent1"/>
            </a:solidFill>
          </a:ln>
        </p:spPr>
        <p:txBody>
          <a:bodyPr wrap="square" rtlCol="0">
            <a:spAutoFit/>
          </a:bodyPr>
          <a:lstStyle/>
          <a:p>
            <a:pPr algn="ctr"/>
            <a:r>
              <a:rPr lang="en-IN" sz="2400" b="1" dirty="0"/>
              <a:t>Currency Exchange Service  (CE)</a:t>
            </a:r>
            <a:endParaRPr lang="en-IN" b="1" dirty="0"/>
          </a:p>
          <a:p>
            <a:endParaRPr lang="en-IN" b="1" dirty="0"/>
          </a:p>
          <a:p>
            <a:endParaRPr lang="en-IN" b="1" dirty="0"/>
          </a:p>
          <a:p>
            <a:pPr algn="ctr"/>
            <a:r>
              <a:rPr lang="en-IN" b="1" dirty="0"/>
              <a:t>USD 1 = 80 INR</a:t>
            </a:r>
          </a:p>
          <a:p>
            <a:pPr algn="ctr"/>
            <a:r>
              <a:rPr lang="en-IN" b="1" dirty="0"/>
              <a:t>EUR 1 = 82 INR</a:t>
            </a:r>
          </a:p>
          <a:p>
            <a:pPr algn="ctr"/>
            <a:r>
              <a:rPr lang="en-IN" b="1" dirty="0"/>
              <a:t>AUD 1 = 55 INR</a:t>
            </a:r>
          </a:p>
        </p:txBody>
      </p:sp>
      <p:cxnSp>
        <p:nvCxnSpPr>
          <p:cNvPr id="9" name="Straight Arrow Connector 8">
            <a:extLst>
              <a:ext uri="{FF2B5EF4-FFF2-40B4-BE49-F238E27FC236}">
                <a16:creationId xmlns:a16="http://schemas.microsoft.com/office/drawing/2014/main" id="{42A50146-946A-B8E0-495E-3994B51E62E4}"/>
              </a:ext>
            </a:extLst>
          </p:cNvPr>
          <p:cNvCxnSpPr>
            <a:cxnSpLocks/>
            <a:endCxn id="7" idx="1"/>
          </p:cNvCxnSpPr>
          <p:nvPr/>
        </p:nvCxnSpPr>
        <p:spPr>
          <a:xfrm>
            <a:off x="5732979" y="3505585"/>
            <a:ext cx="726042" cy="1"/>
          </a:xfrm>
          <a:prstGeom prst="straightConnector1">
            <a:avLst/>
          </a:prstGeom>
          <a:ln w="2540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534005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Currency Exchange Service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IN" dirty="0"/>
              <a:t>Currency Conversion Service</a:t>
            </a:r>
          </a:p>
          <a:p>
            <a:pPr lvl="1"/>
            <a:r>
              <a:rPr lang="en-IN" dirty="0"/>
              <a:t>Sample URL: </a:t>
            </a:r>
            <a:r>
              <a:rPr lang="en-IN" b="0" i="0" u="none" strike="noStrike" dirty="0">
                <a:effectLst/>
                <a:latin typeface="-apple-system"/>
                <a:hlinkClick r:id="rId2"/>
              </a:rPr>
              <a:t>http://localhost:8000/currency-exchange/from/EUR/to/INR</a:t>
            </a:r>
            <a:endParaRPr lang="en-IN" b="0" i="0" u="none" strike="noStrike" dirty="0">
              <a:effectLst/>
              <a:latin typeface="-apple-system"/>
            </a:endParaRPr>
          </a:p>
          <a:p>
            <a:pPr lvl="1"/>
            <a:r>
              <a:rPr lang="en-IN" dirty="0">
                <a:latin typeface="-apple-system"/>
              </a:rPr>
              <a:t>Sample </a:t>
            </a:r>
            <a:r>
              <a:rPr lang="en-IN" dirty="0" err="1">
                <a:latin typeface="-apple-system"/>
              </a:rPr>
              <a:t>json</a:t>
            </a:r>
            <a:r>
              <a:rPr lang="en-IN" dirty="0">
                <a:latin typeface="-apple-system"/>
              </a:rPr>
              <a:t> returned by the service:</a:t>
            </a:r>
          </a:p>
          <a:p>
            <a:pPr lvl="1"/>
            <a:r>
              <a:rPr lang="en-US" dirty="0"/>
              <a:t>{</a:t>
            </a:r>
          </a:p>
          <a:p>
            <a:pPr lvl="1"/>
            <a:r>
              <a:rPr lang="en-US" dirty="0"/>
              <a:t>  "id": 10002,</a:t>
            </a:r>
          </a:p>
          <a:p>
            <a:pPr lvl="1"/>
            <a:r>
              <a:rPr lang="en-US" dirty="0"/>
              <a:t>  "from": "EUR",</a:t>
            </a:r>
          </a:p>
          <a:p>
            <a:pPr lvl="1"/>
            <a:r>
              <a:rPr lang="en-US" dirty="0"/>
              <a:t>  "to": "INR",</a:t>
            </a:r>
          </a:p>
          <a:p>
            <a:pPr lvl="1"/>
            <a:r>
              <a:rPr lang="en-US" dirty="0"/>
              <a:t>  "</a:t>
            </a:r>
            <a:r>
              <a:rPr lang="en-US" dirty="0" err="1"/>
              <a:t>conversionMultiple</a:t>
            </a:r>
            <a:r>
              <a:rPr lang="en-US" dirty="0"/>
              <a:t>": 75.00,</a:t>
            </a:r>
          </a:p>
          <a:p>
            <a:pPr lvl="1"/>
            <a:r>
              <a:rPr lang="en-US" dirty="0"/>
              <a:t>  "</a:t>
            </a:r>
            <a:r>
              <a:rPr lang="en-US" dirty="0" err="1"/>
              <a:t>exchangeEnvironmentInfo</a:t>
            </a:r>
            <a:r>
              <a:rPr lang="en-US" dirty="0"/>
              <a:t>": "37f1ad927c6e v1 27c6e"</a:t>
            </a:r>
          </a:p>
          <a:p>
            <a:pPr lvl="1"/>
            <a:r>
              <a:rPr lang="en-US" dirty="0"/>
              <a:t>}</a:t>
            </a:r>
            <a:endParaRPr lang="en-IN" dirty="0"/>
          </a:p>
        </p:txBody>
      </p:sp>
    </p:spTree>
    <p:extLst>
      <p:ext uri="{BB962C8B-B14F-4D97-AF65-F5344CB8AC3E}">
        <p14:creationId xmlns:p14="http://schemas.microsoft.com/office/powerpoint/2010/main" val="31801135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Currency Conversion Service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fontScale="92500" lnSpcReduction="20000"/>
          </a:bodyPr>
          <a:lstStyle/>
          <a:p>
            <a:r>
              <a:rPr lang="en-IN" dirty="0"/>
              <a:t>Sample URL: </a:t>
            </a:r>
            <a:r>
              <a:rPr lang="en-IN" b="0" i="0" u="none" strike="noStrike" dirty="0">
                <a:effectLst/>
                <a:latin typeface="-apple-system"/>
                <a:hlinkClick r:id="rId2"/>
              </a:rPr>
              <a:t>http://localhost:8100/currency-conversion/from/EUR/to/INR/quantity/10</a:t>
            </a:r>
            <a:endParaRPr lang="en-IN" b="0" i="0" u="none" strike="noStrike" dirty="0">
              <a:effectLst/>
              <a:latin typeface="-apple-system"/>
            </a:endParaRPr>
          </a:p>
          <a:p>
            <a:r>
              <a:rPr lang="en-IN" dirty="0">
                <a:latin typeface="-apple-system"/>
              </a:rPr>
              <a:t>Sample </a:t>
            </a:r>
            <a:r>
              <a:rPr lang="en-IN" dirty="0" err="1">
                <a:latin typeface="-apple-system"/>
              </a:rPr>
              <a:t>json</a:t>
            </a:r>
            <a:r>
              <a:rPr lang="en-IN" dirty="0">
                <a:latin typeface="-apple-system"/>
              </a:rPr>
              <a:t> returned by the service:</a:t>
            </a:r>
          </a:p>
          <a:p>
            <a:pPr lvl="1"/>
            <a:r>
              <a:rPr lang="en-IN" dirty="0"/>
              <a:t>{</a:t>
            </a:r>
          </a:p>
          <a:p>
            <a:pPr lvl="1"/>
            <a:r>
              <a:rPr lang="en-IN" dirty="0"/>
              <a:t>  "id": 10002,</a:t>
            </a:r>
          </a:p>
          <a:p>
            <a:pPr lvl="1"/>
            <a:r>
              <a:rPr lang="en-IN" dirty="0"/>
              <a:t>  "from": "EUR",</a:t>
            </a:r>
          </a:p>
          <a:p>
            <a:pPr lvl="1"/>
            <a:r>
              <a:rPr lang="en-IN" dirty="0"/>
              <a:t>  "to": "INR",</a:t>
            </a:r>
          </a:p>
          <a:p>
            <a:pPr lvl="1"/>
            <a:r>
              <a:rPr lang="en-IN" dirty="0"/>
              <a:t>  "</a:t>
            </a:r>
            <a:r>
              <a:rPr lang="en-IN" dirty="0" err="1"/>
              <a:t>conversionMultiple</a:t>
            </a:r>
            <a:r>
              <a:rPr lang="en-IN" dirty="0"/>
              <a:t>": 75.00,</a:t>
            </a:r>
          </a:p>
          <a:p>
            <a:pPr lvl="1"/>
            <a:r>
              <a:rPr lang="en-IN" dirty="0"/>
              <a:t>  "quantity": 10,</a:t>
            </a:r>
          </a:p>
          <a:p>
            <a:pPr lvl="1"/>
            <a:r>
              <a:rPr lang="en-IN" dirty="0"/>
              <a:t>  "</a:t>
            </a:r>
            <a:r>
              <a:rPr lang="en-IN" dirty="0" err="1"/>
              <a:t>totalCalculatedAmount</a:t>
            </a:r>
            <a:r>
              <a:rPr lang="en-IN" dirty="0"/>
              <a:t>": 750.00,</a:t>
            </a:r>
          </a:p>
          <a:p>
            <a:pPr lvl="1"/>
            <a:r>
              <a:rPr lang="en-IN" dirty="0"/>
              <a:t>  "</a:t>
            </a:r>
            <a:r>
              <a:rPr lang="en-IN" dirty="0" err="1"/>
              <a:t>exchangeEnvironmentInfo</a:t>
            </a:r>
            <a:r>
              <a:rPr lang="en-IN" dirty="0"/>
              <a:t>": "37f1ad927c6e v1 27c6e",</a:t>
            </a:r>
          </a:p>
          <a:p>
            <a:pPr lvl="1"/>
            <a:r>
              <a:rPr lang="en-IN" dirty="0"/>
              <a:t>  "</a:t>
            </a:r>
            <a:r>
              <a:rPr lang="en-IN" dirty="0" err="1"/>
              <a:t>conversionEnvironmentInfo</a:t>
            </a:r>
            <a:r>
              <a:rPr lang="en-IN" dirty="0"/>
              <a:t>": "fb6316b5713d v1 5713d"</a:t>
            </a:r>
          </a:p>
          <a:p>
            <a:pPr lvl="1"/>
            <a:r>
              <a:rPr lang="en-IN" dirty="0"/>
              <a:t>}</a:t>
            </a:r>
          </a:p>
        </p:txBody>
      </p:sp>
    </p:spTree>
    <p:extLst>
      <p:ext uri="{BB962C8B-B14F-4D97-AF65-F5344CB8AC3E}">
        <p14:creationId xmlns:p14="http://schemas.microsoft.com/office/powerpoint/2010/main" val="22662475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Pull the Currency Exchange Microservice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endParaRPr lang="en-IN" dirty="0"/>
          </a:p>
        </p:txBody>
      </p:sp>
      <p:pic>
        <p:nvPicPr>
          <p:cNvPr id="5" name="Picture 4">
            <a:extLst>
              <a:ext uri="{FF2B5EF4-FFF2-40B4-BE49-F238E27FC236}">
                <a16:creationId xmlns:a16="http://schemas.microsoft.com/office/drawing/2014/main" id="{6BE5DCA9-01A4-076A-BFCB-6036FBEE4BAD}"/>
              </a:ext>
            </a:extLst>
          </p:cNvPr>
          <p:cNvPicPr>
            <a:picLocks noChangeAspect="1"/>
          </p:cNvPicPr>
          <p:nvPr/>
        </p:nvPicPr>
        <p:blipFill>
          <a:blip r:embed="rId2"/>
          <a:stretch>
            <a:fillRect/>
          </a:stretch>
        </p:blipFill>
        <p:spPr>
          <a:xfrm>
            <a:off x="1309866" y="2114742"/>
            <a:ext cx="9017463" cy="3594285"/>
          </a:xfrm>
          <a:prstGeom prst="rect">
            <a:avLst/>
          </a:prstGeom>
        </p:spPr>
      </p:pic>
    </p:spTree>
    <p:extLst>
      <p:ext uri="{BB962C8B-B14F-4D97-AF65-F5344CB8AC3E}">
        <p14:creationId xmlns:p14="http://schemas.microsoft.com/office/powerpoint/2010/main" val="195282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Pull and Execute the Currency Exchange Microservice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C:\lectures\CDAC\Cloud\devops-master-class-master&gt;docker run -p 8000:8000 --name=currency-exchange in28min/currency-exchange:0.0.1-RELEASE</a:t>
            </a:r>
            <a:endParaRPr lang="en-IN" dirty="0"/>
          </a:p>
        </p:txBody>
      </p:sp>
      <p:pic>
        <p:nvPicPr>
          <p:cNvPr id="6" name="Picture 5">
            <a:extLst>
              <a:ext uri="{FF2B5EF4-FFF2-40B4-BE49-F238E27FC236}">
                <a16:creationId xmlns:a16="http://schemas.microsoft.com/office/drawing/2014/main" id="{CA450889-20C5-C47A-0D84-5965D12C4708}"/>
              </a:ext>
            </a:extLst>
          </p:cNvPr>
          <p:cNvPicPr>
            <a:picLocks noChangeAspect="1"/>
          </p:cNvPicPr>
          <p:nvPr/>
        </p:nvPicPr>
        <p:blipFill>
          <a:blip r:embed="rId2"/>
          <a:stretch>
            <a:fillRect/>
          </a:stretch>
        </p:blipFill>
        <p:spPr>
          <a:xfrm>
            <a:off x="1880171" y="3090917"/>
            <a:ext cx="8825337" cy="3399389"/>
          </a:xfrm>
          <a:prstGeom prst="rect">
            <a:avLst/>
          </a:prstGeom>
        </p:spPr>
      </p:pic>
    </p:spTree>
    <p:extLst>
      <p:ext uri="{BB962C8B-B14F-4D97-AF65-F5344CB8AC3E}">
        <p14:creationId xmlns:p14="http://schemas.microsoft.com/office/powerpoint/2010/main" val="3440106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Test it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http://localhost:8000/currency-exchange/from/EUR/to/INR</a:t>
            </a:r>
            <a:endParaRPr lang="en-IN" dirty="0"/>
          </a:p>
        </p:txBody>
      </p:sp>
      <p:pic>
        <p:nvPicPr>
          <p:cNvPr id="8" name="Picture 7">
            <a:extLst>
              <a:ext uri="{FF2B5EF4-FFF2-40B4-BE49-F238E27FC236}">
                <a16:creationId xmlns:a16="http://schemas.microsoft.com/office/drawing/2014/main" id="{78535BD9-738B-298C-312F-A5F4D1213776}"/>
              </a:ext>
            </a:extLst>
          </p:cNvPr>
          <p:cNvPicPr>
            <a:picLocks noChangeAspect="1"/>
          </p:cNvPicPr>
          <p:nvPr/>
        </p:nvPicPr>
        <p:blipFill>
          <a:blip r:embed="rId2"/>
          <a:stretch>
            <a:fillRect/>
          </a:stretch>
        </p:blipFill>
        <p:spPr>
          <a:xfrm>
            <a:off x="1283060" y="2477433"/>
            <a:ext cx="7223941" cy="3415576"/>
          </a:xfrm>
          <a:prstGeom prst="rect">
            <a:avLst/>
          </a:prstGeom>
        </p:spPr>
      </p:pic>
    </p:spTree>
    <p:extLst>
      <p:ext uri="{BB962C8B-B14F-4D97-AF65-F5344CB8AC3E}">
        <p14:creationId xmlns:p14="http://schemas.microsoft.com/office/powerpoint/2010/main" val="13613773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Pull and Execute the Currency Conversion Microservice in a second command prompt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C:\lectures\CDAC\Cloud\devops-master-class-master&gt;docker run -p 8100:8100 --name=currency-conversion in28min/currency-conversion:0.0.1-RELEASE</a:t>
            </a:r>
            <a:endParaRPr lang="en-IN" dirty="0"/>
          </a:p>
        </p:txBody>
      </p:sp>
      <p:pic>
        <p:nvPicPr>
          <p:cNvPr id="5" name="Picture 4">
            <a:extLst>
              <a:ext uri="{FF2B5EF4-FFF2-40B4-BE49-F238E27FC236}">
                <a16:creationId xmlns:a16="http://schemas.microsoft.com/office/drawing/2014/main" id="{17EF6D6B-7140-4407-0E19-ABBCE8106138}"/>
              </a:ext>
            </a:extLst>
          </p:cNvPr>
          <p:cNvPicPr>
            <a:picLocks noChangeAspect="1"/>
          </p:cNvPicPr>
          <p:nvPr/>
        </p:nvPicPr>
        <p:blipFill>
          <a:blip r:embed="rId2"/>
          <a:stretch>
            <a:fillRect/>
          </a:stretch>
        </p:blipFill>
        <p:spPr>
          <a:xfrm>
            <a:off x="2907586" y="3105546"/>
            <a:ext cx="8372391" cy="3537754"/>
          </a:xfrm>
          <a:prstGeom prst="rect">
            <a:avLst/>
          </a:prstGeom>
        </p:spPr>
      </p:pic>
    </p:spTree>
    <p:extLst>
      <p:ext uri="{BB962C8B-B14F-4D97-AF65-F5344CB8AC3E}">
        <p14:creationId xmlns:p14="http://schemas.microsoft.com/office/powerpoint/2010/main" val="7681043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Test it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http://localhost:8100/currency-conversion/from/USD/to/INR/quantity/10</a:t>
            </a:r>
            <a:endParaRPr lang="en-IN" dirty="0"/>
          </a:p>
        </p:txBody>
      </p:sp>
      <p:pic>
        <p:nvPicPr>
          <p:cNvPr id="6" name="Picture 5">
            <a:extLst>
              <a:ext uri="{FF2B5EF4-FFF2-40B4-BE49-F238E27FC236}">
                <a16:creationId xmlns:a16="http://schemas.microsoft.com/office/drawing/2014/main" id="{7C863DFB-9DD9-4C91-9892-2B607A7C3972}"/>
              </a:ext>
            </a:extLst>
          </p:cNvPr>
          <p:cNvPicPr>
            <a:picLocks noChangeAspect="1"/>
          </p:cNvPicPr>
          <p:nvPr/>
        </p:nvPicPr>
        <p:blipFill>
          <a:blip r:embed="rId2"/>
          <a:stretch>
            <a:fillRect/>
          </a:stretch>
        </p:blipFill>
        <p:spPr>
          <a:xfrm>
            <a:off x="1523838" y="2960887"/>
            <a:ext cx="7664844" cy="2641736"/>
          </a:xfrm>
          <a:prstGeom prst="rect">
            <a:avLst/>
          </a:prstGeom>
        </p:spPr>
      </p:pic>
    </p:spTree>
    <p:extLst>
      <p:ext uri="{BB962C8B-B14F-4D97-AF65-F5344CB8AC3E}">
        <p14:creationId xmlns:p14="http://schemas.microsoft.com/office/powerpoint/2010/main" val="925905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9EC0-19FB-3833-F767-CDAE91B54DEF}"/>
              </a:ext>
            </a:extLst>
          </p:cNvPr>
          <p:cNvSpPr>
            <a:spLocks noGrp="1"/>
          </p:cNvSpPr>
          <p:nvPr>
            <p:ph type="title"/>
          </p:nvPr>
        </p:nvSpPr>
        <p:spPr/>
        <p:txBody>
          <a:bodyPr/>
          <a:lstStyle/>
          <a:p>
            <a:r>
              <a:rPr lang="en-IN" dirty="0"/>
              <a:t>Container vs Virtual Machine</a:t>
            </a:r>
          </a:p>
        </p:txBody>
      </p:sp>
      <p:sp>
        <p:nvSpPr>
          <p:cNvPr id="3" name="Content Placeholder 2">
            <a:extLst>
              <a:ext uri="{FF2B5EF4-FFF2-40B4-BE49-F238E27FC236}">
                <a16:creationId xmlns:a16="http://schemas.microsoft.com/office/drawing/2014/main" id="{7E3C6DC3-EFB9-E21C-1560-C81AEFBEE871}"/>
              </a:ext>
            </a:extLst>
          </p:cNvPr>
          <p:cNvSpPr>
            <a:spLocks noGrp="1"/>
          </p:cNvSpPr>
          <p:nvPr>
            <p:ph idx="1"/>
          </p:nvPr>
        </p:nvSpPr>
        <p:spPr/>
        <p:txBody>
          <a:bodyPr/>
          <a:lstStyle/>
          <a:p>
            <a:r>
              <a:rPr lang="en-IN" dirty="0"/>
              <a:t>Common confusion about a container – </a:t>
            </a:r>
            <a:r>
              <a:rPr lang="en-IN" b="1" dirty="0"/>
              <a:t>People think that the container also contains an operating system</a:t>
            </a:r>
          </a:p>
          <a:p>
            <a:r>
              <a:rPr lang="en-IN" b="1" dirty="0"/>
              <a:t>WRONG!</a:t>
            </a:r>
            <a:endParaRPr lang="en-IN" dirty="0"/>
          </a:p>
          <a:p>
            <a:r>
              <a:rPr lang="en-IN" dirty="0"/>
              <a:t>When we see OS inside the container, that is not the kernel of the OS</a:t>
            </a:r>
          </a:p>
          <a:p>
            <a:r>
              <a:rPr lang="en-IN" dirty="0"/>
              <a:t>The OS here only has OS utility programs that the creators of the container need, e.g. cat command, an editor</a:t>
            </a:r>
          </a:p>
          <a:p>
            <a:r>
              <a:rPr lang="en-IN" dirty="0"/>
              <a:t>So, in the previous diagram, all the containers will share the same Linux kernel shown at the bottom</a:t>
            </a:r>
          </a:p>
        </p:txBody>
      </p:sp>
    </p:spTree>
    <p:extLst>
      <p:ext uri="{BB962C8B-B14F-4D97-AF65-F5344CB8AC3E}">
        <p14:creationId xmlns:p14="http://schemas.microsoft.com/office/powerpoint/2010/main" val="31648965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But the Currency Exchange is Working Fine!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endParaRPr lang="en-IN" dirty="0"/>
          </a:p>
        </p:txBody>
      </p:sp>
      <p:pic>
        <p:nvPicPr>
          <p:cNvPr id="6" name="Picture 5">
            <a:extLst>
              <a:ext uri="{FF2B5EF4-FFF2-40B4-BE49-F238E27FC236}">
                <a16:creationId xmlns:a16="http://schemas.microsoft.com/office/drawing/2014/main" id="{F6485B94-8426-4AF3-7AE6-588289E8AA2D}"/>
              </a:ext>
            </a:extLst>
          </p:cNvPr>
          <p:cNvPicPr>
            <a:picLocks noChangeAspect="1"/>
          </p:cNvPicPr>
          <p:nvPr/>
        </p:nvPicPr>
        <p:blipFill>
          <a:blip r:embed="rId2"/>
          <a:stretch>
            <a:fillRect/>
          </a:stretch>
        </p:blipFill>
        <p:spPr>
          <a:xfrm>
            <a:off x="1312981" y="1923808"/>
            <a:ext cx="9070866" cy="3305738"/>
          </a:xfrm>
          <a:prstGeom prst="rect">
            <a:avLst/>
          </a:prstGeom>
        </p:spPr>
      </p:pic>
    </p:spTree>
    <p:extLst>
      <p:ext uri="{BB962C8B-B14F-4D97-AF65-F5344CB8AC3E}">
        <p14:creationId xmlns:p14="http://schemas.microsoft.com/office/powerpoint/2010/main" val="29667715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What is the Problem?</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IN" dirty="0"/>
              <a:t>Default networking mode in Docker is the bridge network</a:t>
            </a:r>
          </a:p>
          <a:p>
            <a:r>
              <a:rPr lang="en-IN" dirty="0"/>
              <a:t>Containers present in the bridge network cannot directly talk to each other</a:t>
            </a:r>
          </a:p>
          <a:p>
            <a:r>
              <a:rPr lang="en-IN" dirty="0"/>
              <a:t>C:\Users\akaha&gt;docker </a:t>
            </a:r>
            <a:r>
              <a:rPr lang="en-IN"/>
              <a:t>network list</a:t>
            </a:r>
            <a:endParaRPr lang="en-IN" dirty="0"/>
          </a:p>
          <a:p>
            <a:endParaRPr lang="en-IN" dirty="0"/>
          </a:p>
          <a:p>
            <a:endParaRPr lang="en-IN" dirty="0"/>
          </a:p>
        </p:txBody>
      </p:sp>
      <p:pic>
        <p:nvPicPr>
          <p:cNvPr id="5" name="Picture 4">
            <a:extLst>
              <a:ext uri="{FF2B5EF4-FFF2-40B4-BE49-F238E27FC236}">
                <a16:creationId xmlns:a16="http://schemas.microsoft.com/office/drawing/2014/main" id="{1BA6299C-7CA0-52D9-E47C-67D19366EA20}"/>
              </a:ext>
            </a:extLst>
          </p:cNvPr>
          <p:cNvPicPr>
            <a:picLocks noChangeAspect="1"/>
          </p:cNvPicPr>
          <p:nvPr/>
        </p:nvPicPr>
        <p:blipFill>
          <a:blip r:embed="rId2"/>
          <a:stretch>
            <a:fillRect/>
          </a:stretch>
        </p:blipFill>
        <p:spPr>
          <a:xfrm>
            <a:off x="1581239" y="3901058"/>
            <a:ext cx="6027329" cy="1780551"/>
          </a:xfrm>
          <a:prstGeom prst="rect">
            <a:avLst/>
          </a:prstGeom>
        </p:spPr>
      </p:pic>
    </p:spTree>
    <p:extLst>
      <p:ext uri="{BB962C8B-B14F-4D97-AF65-F5344CB8AC3E}">
        <p14:creationId xmlns:p14="http://schemas.microsoft.com/office/powerpoint/2010/main" val="23254237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Bridge network: More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C:\Users\akaha&gt;docker network inspect bridge</a:t>
            </a:r>
          </a:p>
          <a:p>
            <a:endParaRPr lang="en-US" dirty="0"/>
          </a:p>
          <a:p>
            <a:endParaRPr lang="en-US" dirty="0"/>
          </a:p>
          <a:p>
            <a:endParaRPr lang="en-US" dirty="0"/>
          </a:p>
          <a:p>
            <a:endParaRPr lang="en-US" dirty="0"/>
          </a:p>
          <a:p>
            <a:endParaRPr lang="en-US" dirty="0"/>
          </a:p>
          <a:p>
            <a:endParaRPr lang="en-US" dirty="0"/>
          </a:p>
          <a:p>
            <a:r>
              <a:rPr lang="en-US" dirty="0"/>
              <a:t>Both the containers are running in the bridge network</a:t>
            </a:r>
            <a:endParaRPr lang="en-IN" dirty="0"/>
          </a:p>
        </p:txBody>
      </p:sp>
      <p:pic>
        <p:nvPicPr>
          <p:cNvPr id="6" name="Picture 5">
            <a:extLst>
              <a:ext uri="{FF2B5EF4-FFF2-40B4-BE49-F238E27FC236}">
                <a16:creationId xmlns:a16="http://schemas.microsoft.com/office/drawing/2014/main" id="{3C61915A-A91B-F52E-AEAE-CF6E4CA36C95}"/>
              </a:ext>
            </a:extLst>
          </p:cNvPr>
          <p:cNvPicPr>
            <a:picLocks noChangeAspect="1"/>
          </p:cNvPicPr>
          <p:nvPr/>
        </p:nvPicPr>
        <p:blipFill>
          <a:blip r:embed="rId2"/>
          <a:stretch>
            <a:fillRect/>
          </a:stretch>
        </p:blipFill>
        <p:spPr>
          <a:xfrm>
            <a:off x="2155362" y="2461378"/>
            <a:ext cx="6915505" cy="2654436"/>
          </a:xfrm>
          <a:prstGeom prst="rect">
            <a:avLst/>
          </a:prstGeom>
        </p:spPr>
      </p:pic>
    </p:spTree>
    <p:extLst>
      <p:ext uri="{BB962C8B-B14F-4D97-AF65-F5344CB8AC3E}">
        <p14:creationId xmlns:p14="http://schemas.microsoft.com/office/powerpoint/2010/main" val="3925183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Let us see which Containers are Running</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C:\Users\akaha&gt;docker container ls</a:t>
            </a:r>
          </a:p>
          <a:p>
            <a:endParaRPr lang="en-US" dirty="0"/>
          </a:p>
          <a:p>
            <a:endParaRPr lang="en-US" dirty="0"/>
          </a:p>
          <a:p>
            <a:endParaRPr lang="en-US" dirty="0"/>
          </a:p>
          <a:p>
            <a:r>
              <a:rPr lang="en-US" dirty="0"/>
              <a:t>Let us stop the unnecessary ones</a:t>
            </a:r>
          </a:p>
          <a:p>
            <a:pPr lvl="1"/>
            <a:r>
              <a:rPr lang="en-US" dirty="0"/>
              <a:t>docker stop </a:t>
            </a:r>
            <a:r>
              <a:rPr lang="en-US" dirty="0" err="1"/>
              <a:t>practical_blackburn</a:t>
            </a:r>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40CEC92-2C6C-920A-EBC1-69E004334FF3}"/>
              </a:ext>
            </a:extLst>
          </p:cNvPr>
          <p:cNvPicPr>
            <a:picLocks noChangeAspect="1"/>
          </p:cNvPicPr>
          <p:nvPr/>
        </p:nvPicPr>
        <p:blipFill>
          <a:blip r:embed="rId2"/>
          <a:stretch>
            <a:fillRect/>
          </a:stretch>
        </p:blipFill>
        <p:spPr>
          <a:xfrm>
            <a:off x="1134222" y="2329772"/>
            <a:ext cx="9569735" cy="1594956"/>
          </a:xfrm>
          <a:prstGeom prst="rect">
            <a:avLst/>
          </a:prstGeom>
        </p:spPr>
      </p:pic>
      <p:pic>
        <p:nvPicPr>
          <p:cNvPr id="10" name="Picture 9">
            <a:extLst>
              <a:ext uri="{FF2B5EF4-FFF2-40B4-BE49-F238E27FC236}">
                <a16:creationId xmlns:a16="http://schemas.microsoft.com/office/drawing/2014/main" id="{B7F7A6C1-E376-B9AD-10A3-655DE3E69CD3}"/>
              </a:ext>
            </a:extLst>
          </p:cNvPr>
          <p:cNvPicPr>
            <a:picLocks noChangeAspect="1"/>
          </p:cNvPicPr>
          <p:nvPr/>
        </p:nvPicPr>
        <p:blipFill>
          <a:blip r:embed="rId3"/>
          <a:stretch>
            <a:fillRect/>
          </a:stretch>
        </p:blipFill>
        <p:spPr>
          <a:xfrm>
            <a:off x="2660473" y="4914493"/>
            <a:ext cx="6308654" cy="921227"/>
          </a:xfrm>
          <a:prstGeom prst="rect">
            <a:avLst/>
          </a:prstGeom>
        </p:spPr>
      </p:pic>
    </p:spTree>
    <p:extLst>
      <p:ext uri="{BB962C8B-B14F-4D97-AF65-F5344CB8AC3E}">
        <p14:creationId xmlns:p14="http://schemas.microsoft.com/office/powerpoint/2010/main" val="8146142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Let us see which Containers are Running</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Stop and remove the currency conversion container</a:t>
            </a:r>
          </a:p>
          <a:p>
            <a:pPr lvl="1"/>
            <a:r>
              <a:rPr lang="en-US" dirty="0"/>
              <a:t>C:\Users\akaha&gt;docker stop currency-conversion</a:t>
            </a:r>
          </a:p>
          <a:p>
            <a:pPr lvl="1"/>
            <a:r>
              <a:rPr lang="en-US" dirty="0"/>
              <a:t>C:\Users\akaha&gt;docker rm currency-conversion</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6931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Use Docker Link to Connect Microservices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Restart currency conversion service with a link to currency exchange</a:t>
            </a:r>
          </a:p>
          <a:p>
            <a:pPr lvl="1"/>
            <a:r>
              <a:rPr lang="en-US" dirty="0"/>
              <a:t>C:\Users\akaha&gt;docker run -</a:t>
            </a:r>
            <a:r>
              <a:rPr lang="en-US"/>
              <a:t>p 8100:8100 </a:t>
            </a:r>
            <a:r>
              <a:rPr lang="en-US" dirty="0"/>
              <a:t>--env CURRENCY_EXCHANGE_SERVICE_HOST=http://currency-exchange --name=currency-conversion --link currency-exchange in28min/currency-conversion:0.0.1-RELEASE</a:t>
            </a:r>
          </a:p>
          <a:p>
            <a:pPr lvl="1"/>
            <a:endParaRPr lang="en-US" dirty="0"/>
          </a:p>
          <a:p>
            <a:pPr lvl="1"/>
            <a:endParaRPr lang="en-US" dirty="0"/>
          </a:p>
          <a:p>
            <a:pPr lvl="1"/>
            <a:endParaRPr lang="en-US" dirty="0"/>
          </a:p>
          <a:p>
            <a:pPr lvl="1"/>
            <a:endParaRPr lang="en-US" dirty="0"/>
          </a:p>
          <a:p>
            <a:r>
              <a:rPr lang="sv-SE" dirty="0"/>
              <a:t>C:\Users\akaha&gt;docker rm 2d</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6BAF54B7-B0E0-5694-72FB-586816C990BF}"/>
              </a:ext>
            </a:extLst>
          </p:cNvPr>
          <p:cNvPicPr>
            <a:picLocks noChangeAspect="1"/>
          </p:cNvPicPr>
          <p:nvPr/>
        </p:nvPicPr>
        <p:blipFill>
          <a:blip r:embed="rId2"/>
          <a:stretch>
            <a:fillRect/>
          </a:stretch>
        </p:blipFill>
        <p:spPr>
          <a:xfrm>
            <a:off x="1624956" y="3801944"/>
            <a:ext cx="8407832" cy="1124008"/>
          </a:xfrm>
          <a:prstGeom prst="rect">
            <a:avLst/>
          </a:prstGeom>
        </p:spPr>
      </p:pic>
      <p:pic>
        <p:nvPicPr>
          <p:cNvPr id="8" name="Picture 7">
            <a:extLst>
              <a:ext uri="{FF2B5EF4-FFF2-40B4-BE49-F238E27FC236}">
                <a16:creationId xmlns:a16="http://schemas.microsoft.com/office/drawing/2014/main" id="{89DC7540-F3C7-5F84-41CC-B6F8E6779CA4}"/>
              </a:ext>
            </a:extLst>
          </p:cNvPr>
          <p:cNvPicPr>
            <a:picLocks noChangeAspect="1"/>
          </p:cNvPicPr>
          <p:nvPr/>
        </p:nvPicPr>
        <p:blipFill>
          <a:blip r:embed="rId3"/>
          <a:stretch>
            <a:fillRect/>
          </a:stretch>
        </p:blipFill>
        <p:spPr>
          <a:xfrm>
            <a:off x="6095999" y="5225895"/>
            <a:ext cx="3469297" cy="887229"/>
          </a:xfrm>
          <a:prstGeom prst="rect">
            <a:avLst/>
          </a:prstGeom>
        </p:spPr>
      </p:pic>
    </p:spTree>
    <p:extLst>
      <p:ext uri="{BB962C8B-B14F-4D97-AF65-F5344CB8AC3E}">
        <p14:creationId xmlns:p14="http://schemas.microsoft.com/office/powerpoint/2010/main" val="22811769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Use Docker Link to Connect Microservices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C:\Users\akaha&gt;docker run -p 8100:8100 --env CURRENCY_EXCHANGE_SERVICE_HOST=http://currency-exchange --name=currency-conversion --link currency-exchange in28min/currency-conversion:0.0.1-RELEASE</a:t>
            </a:r>
          </a:p>
        </p:txBody>
      </p:sp>
      <p:pic>
        <p:nvPicPr>
          <p:cNvPr id="6" name="Picture 5">
            <a:extLst>
              <a:ext uri="{FF2B5EF4-FFF2-40B4-BE49-F238E27FC236}">
                <a16:creationId xmlns:a16="http://schemas.microsoft.com/office/drawing/2014/main" id="{4B936A05-9579-3773-09F9-CE6B6858D961}"/>
              </a:ext>
            </a:extLst>
          </p:cNvPr>
          <p:cNvPicPr>
            <a:picLocks noChangeAspect="1"/>
          </p:cNvPicPr>
          <p:nvPr/>
        </p:nvPicPr>
        <p:blipFill>
          <a:blip r:embed="rId2"/>
          <a:stretch>
            <a:fillRect/>
          </a:stretch>
        </p:blipFill>
        <p:spPr>
          <a:xfrm>
            <a:off x="1917485" y="3616782"/>
            <a:ext cx="8357029" cy="3035456"/>
          </a:xfrm>
          <a:prstGeom prst="rect">
            <a:avLst/>
          </a:prstGeom>
        </p:spPr>
      </p:pic>
    </p:spTree>
    <p:extLst>
      <p:ext uri="{BB962C8B-B14F-4D97-AF65-F5344CB8AC3E}">
        <p14:creationId xmlns:p14="http://schemas.microsoft.com/office/powerpoint/2010/main" val="25567093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Retest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hlinkClick r:id="rId2"/>
              </a:rPr>
              <a:t>http://localhost:8000/currency-exchange/from/EUR/to/INR</a:t>
            </a:r>
            <a:endParaRPr lang="en-US" dirty="0"/>
          </a:p>
          <a:p>
            <a:r>
              <a:rPr lang="en-US" dirty="0"/>
              <a:t>http://localhost:8100/currency-conversion/from/EUR/to/INR/quantity/10</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E4F27B6-7D1D-41A4-D975-F2FE0CC647BC}"/>
              </a:ext>
            </a:extLst>
          </p:cNvPr>
          <p:cNvPicPr>
            <a:picLocks noChangeAspect="1"/>
          </p:cNvPicPr>
          <p:nvPr/>
        </p:nvPicPr>
        <p:blipFill>
          <a:blip r:embed="rId3"/>
          <a:stretch>
            <a:fillRect/>
          </a:stretch>
        </p:blipFill>
        <p:spPr>
          <a:xfrm>
            <a:off x="1205694" y="3428999"/>
            <a:ext cx="4972306" cy="1955901"/>
          </a:xfrm>
          <a:prstGeom prst="rect">
            <a:avLst/>
          </a:prstGeom>
        </p:spPr>
      </p:pic>
      <p:pic>
        <p:nvPicPr>
          <p:cNvPr id="8" name="Picture 7">
            <a:extLst>
              <a:ext uri="{FF2B5EF4-FFF2-40B4-BE49-F238E27FC236}">
                <a16:creationId xmlns:a16="http://schemas.microsoft.com/office/drawing/2014/main" id="{4013850C-D25F-34A1-42EC-13C25F7B9CEC}"/>
              </a:ext>
            </a:extLst>
          </p:cNvPr>
          <p:cNvPicPr>
            <a:picLocks noChangeAspect="1"/>
          </p:cNvPicPr>
          <p:nvPr/>
        </p:nvPicPr>
        <p:blipFill>
          <a:blip r:embed="rId4"/>
          <a:stretch>
            <a:fillRect/>
          </a:stretch>
        </p:blipFill>
        <p:spPr>
          <a:xfrm>
            <a:off x="6545494" y="3428999"/>
            <a:ext cx="5855001" cy="2559182"/>
          </a:xfrm>
          <a:prstGeom prst="rect">
            <a:avLst/>
          </a:prstGeom>
        </p:spPr>
      </p:pic>
    </p:spTree>
    <p:extLst>
      <p:ext uri="{BB962C8B-B14F-4D97-AF65-F5344CB8AC3E}">
        <p14:creationId xmlns:p14="http://schemas.microsoft.com/office/powerpoint/2010/main" val="38618999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Better Option: Create a Custom Network for our Currency 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lnSpcReduction="10000"/>
          </a:bodyPr>
          <a:lstStyle/>
          <a:p>
            <a:r>
              <a:rPr lang="en-US" dirty="0"/>
              <a:t>C:\lectures\CDAC\Cloud\devops-master-class-master&gt;docker container stop currency-exchange</a:t>
            </a:r>
          </a:p>
          <a:p>
            <a:r>
              <a:rPr lang="en-US" dirty="0"/>
              <a:t>C:\lectures\CDAC\Cloud\devops-master-class-master&gt;docker container stop currency-conversion</a:t>
            </a:r>
          </a:p>
          <a:p>
            <a:r>
              <a:rPr lang="en-US" dirty="0"/>
              <a:t>C:\lectures\CDAC\Cloud\devops-master-class-master&gt;docker rm currency-exchange</a:t>
            </a:r>
          </a:p>
          <a:p>
            <a:r>
              <a:rPr lang="en-US" dirty="0"/>
              <a:t>C:\lectures\CDAC\Cloud\devops-master-class-master&gt;docker rm currency-conversion</a:t>
            </a:r>
          </a:p>
          <a:p>
            <a:r>
              <a:rPr lang="en-US" dirty="0"/>
              <a:t>C:\lectures\CDAC\Cloud\devops-master-class-master&gt;docker network create currency-network</a:t>
            </a:r>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78975A1B-C838-27F6-FC9A-8B97DE5FBF18}"/>
              </a:ext>
            </a:extLst>
          </p:cNvPr>
          <p:cNvPicPr>
            <a:picLocks noChangeAspect="1"/>
          </p:cNvPicPr>
          <p:nvPr/>
        </p:nvPicPr>
        <p:blipFill>
          <a:blip r:embed="rId2"/>
          <a:stretch>
            <a:fillRect/>
          </a:stretch>
        </p:blipFill>
        <p:spPr>
          <a:xfrm>
            <a:off x="5534076" y="5885341"/>
            <a:ext cx="6657924" cy="644887"/>
          </a:xfrm>
          <a:prstGeom prst="rect">
            <a:avLst/>
          </a:prstGeom>
        </p:spPr>
      </p:pic>
    </p:spTree>
    <p:extLst>
      <p:ext uri="{BB962C8B-B14F-4D97-AF65-F5344CB8AC3E}">
        <p14:creationId xmlns:p14="http://schemas.microsoft.com/office/powerpoint/2010/main" val="10940187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Restart 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C:\lectures\CDAC\Cloud\devops-master-class-master&gt;docker run -d -p 8000:8000 --name=currency-exchange --network=currency-network in28min/currency-exchange:0.0.1-RELEASE</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08D77454-1EE9-CFD9-C008-3EB0199FCFF8}"/>
              </a:ext>
            </a:extLst>
          </p:cNvPr>
          <p:cNvPicPr>
            <a:picLocks noChangeAspect="1"/>
          </p:cNvPicPr>
          <p:nvPr/>
        </p:nvPicPr>
        <p:blipFill>
          <a:blip r:embed="rId2"/>
          <a:stretch>
            <a:fillRect/>
          </a:stretch>
        </p:blipFill>
        <p:spPr>
          <a:xfrm>
            <a:off x="1140432" y="3682334"/>
            <a:ext cx="9624910" cy="1371346"/>
          </a:xfrm>
          <a:prstGeom prst="rect">
            <a:avLst/>
          </a:prstGeom>
        </p:spPr>
      </p:pic>
    </p:spTree>
    <p:extLst>
      <p:ext uri="{BB962C8B-B14F-4D97-AF65-F5344CB8AC3E}">
        <p14:creationId xmlns:p14="http://schemas.microsoft.com/office/powerpoint/2010/main" val="239202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a:t>
            </a:r>
          </a:p>
        </p:txBody>
      </p:sp>
      <p:sp>
        <p:nvSpPr>
          <p:cNvPr id="2" name="Text Placeholder 1">
            <a:extLst>
              <a:ext uri="{FF2B5EF4-FFF2-40B4-BE49-F238E27FC236}">
                <a16:creationId xmlns:a16="http://schemas.microsoft.com/office/drawing/2014/main" id="{53D12DE6-C00C-0F1C-0040-6AEC4E7A2C3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319340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Restart 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docker run -d -p 8100:8100 --env CURRENCY_EXCHANGE_SERVICE_HOST=http://currency-exchange --name=currency-conversion --network=currency-network in28min/currency-conversion:0.0.1-RELEASE</a:t>
            </a:r>
          </a:p>
        </p:txBody>
      </p:sp>
      <p:pic>
        <p:nvPicPr>
          <p:cNvPr id="8" name="Picture 7">
            <a:extLst>
              <a:ext uri="{FF2B5EF4-FFF2-40B4-BE49-F238E27FC236}">
                <a16:creationId xmlns:a16="http://schemas.microsoft.com/office/drawing/2014/main" id="{C31ED185-D6E3-D93B-22DF-4AFF334A2488}"/>
              </a:ext>
            </a:extLst>
          </p:cNvPr>
          <p:cNvPicPr>
            <a:picLocks noChangeAspect="1"/>
          </p:cNvPicPr>
          <p:nvPr/>
        </p:nvPicPr>
        <p:blipFill>
          <a:blip r:embed="rId2"/>
          <a:stretch>
            <a:fillRect/>
          </a:stretch>
        </p:blipFill>
        <p:spPr>
          <a:xfrm>
            <a:off x="838200" y="3952430"/>
            <a:ext cx="10373426" cy="1834793"/>
          </a:xfrm>
          <a:prstGeom prst="rect">
            <a:avLst/>
          </a:prstGeom>
        </p:spPr>
      </p:pic>
    </p:spTree>
    <p:extLst>
      <p:ext uri="{BB962C8B-B14F-4D97-AF65-F5344CB8AC3E}">
        <p14:creationId xmlns:p14="http://schemas.microsoft.com/office/powerpoint/2010/main" val="17031563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hlinkClick r:id="rId2"/>
              </a:rPr>
              <a:t>http://localhost:8000/currency-exchange/from/EUR/to/INR</a:t>
            </a:r>
            <a:endParaRPr lang="en-US" dirty="0"/>
          </a:p>
          <a:p>
            <a:r>
              <a:rPr lang="en-US" dirty="0"/>
              <a:t>http://localhost:8100/currency-conversion/from/EUR/to/INR/quantity/10</a:t>
            </a:r>
          </a:p>
          <a:p>
            <a:endParaRPr lang="en-US" dirty="0"/>
          </a:p>
        </p:txBody>
      </p:sp>
      <p:pic>
        <p:nvPicPr>
          <p:cNvPr id="5" name="Picture 4">
            <a:extLst>
              <a:ext uri="{FF2B5EF4-FFF2-40B4-BE49-F238E27FC236}">
                <a16:creationId xmlns:a16="http://schemas.microsoft.com/office/drawing/2014/main" id="{996AEC12-A7CC-5984-B3C2-DDC59228B4CB}"/>
              </a:ext>
            </a:extLst>
          </p:cNvPr>
          <p:cNvPicPr>
            <a:picLocks noChangeAspect="1"/>
          </p:cNvPicPr>
          <p:nvPr/>
        </p:nvPicPr>
        <p:blipFill>
          <a:blip r:embed="rId3"/>
          <a:stretch>
            <a:fillRect/>
          </a:stretch>
        </p:blipFill>
        <p:spPr>
          <a:xfrm>
            <a:off x="838200" y="3429000"/>
            <a:ext cx="4781764" cy="1712057"/>
          </a:xfrm>
          <a:prstGeom prst="rect">
            <a:avLst/>
          </a:prstGeom>
        </p:spPr>
      </p:pic>
      <p:pic>
        <p:nvPicPr>
          <p:cNvPr id="8" name="Picture 7">
            <a:extLst>
              <a:ext uri="{FF2B5EF4-FFF2-40B4-BE49-F238E27FC236}">
                <a16:creationId xmlns:a16="http://schemas.microsoft.com/office/drawing/2014/main" id="{C5CED987-1983-1C3E-F806-CD6ABF173BAD}"/>
              </a:ext>
            </a:extLst>
          </p:cNvPr>
          <p:cNvPicPr>
            <a:picLocks noChangeAspect="1"/>
          </p:cNvPicPr>
          <p:nvPr/>
        </p:nvPicPr>
        <p:blipFill>
          <a:blip r:embed="rId4"/>
          <a:stretch>
            <a:fillRect/>
          </a:stretch>
        </p:blipFill>
        <p:spPr>
          <a:xfrm>
            <a:off x="5809711" y="3429000"/>
            <a:ext cx="5607338" cy="2552831"/>
          </a:xfrm>
          <a:prstGeom prst="rect">
            <a:avLst/>
          </a:prstGeom>
        </p:spPr>
      </p:pic>
    </p:spTree>
    <p:extLst>
      <p:ext uri="{BB962C8B-B14F-4D97-AF65-F5344CB8AC3E}">
        <p14:creationId xmlns:p14="http://schemas.microsoft.com/office/powerpoint/2010/main" val="18552452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466-3F30-7755-9C2F-03BB8740A79D}"/>
              </a:ext>
            </a:extLst>
          </p:cNvPr>
          <p:cNvSpPr>
            <a:spLocks noGrp="1"/>
          </p:cNvSpPr>
          <p:nvPr>
            <p:ph type="title"/>
          </p:nvPr>
        </p:nvSpPr>
        <p:spPr/>
        <p:txBody>
          <a:bodyPr/>
          <a:lstStyle/>
          <a:p>
            <a:r>
              <a:rPr lang="en-IN" dirty="0"/>
              <a:t>Docker Compose</a:t>
            </a:r>
          </a:p>
        </p:txBody>
      </p:sp>
      <p:sp>
        <p:nvSpPr>
          <p:cNvPr id="3" name="Content Placeholder 2">
            <a:extLst>
              <a:ext uri="{FF2B5EF4-FFF2-40B4-BE49-F238E27FC236}">
                <a16:creationId xmlns:a16="http://schemas.microsoft.com/office/drawing/2014/main" id="{5EF9E7AF-D09E-F8B5-B2FF-40FAEA4842D5}"/>
              </a:ext>
            </a:extLst>
          </p:cNvPr>
          <p:cNvSpPr>
            <a:spLocks noGrp="1"/>
          </p:cNvSpPr>
          <p:nvPr>
            <p:ph idx="1"/>
          </p:nvPr>
        </p:nvSpPr>
        <p:spPr/>
        <p:txBody>
          <a:bodyPr/>
          <a:lstStyle/>
          <a:p>
            <a:r>
              <a:rPr lang="en-IN" dirty="0"/>
              <a:t>Tool for defining and running multi-container Docker applications</a:t>
            </a:r>
          </a:p>
          <a:p>
            <a:r>
              <a:rPr lang="en-IN" dirty="0"/>
              <a:t>Configuration information is stored in a YAML file</a:t>
            </a:r>
          </a:p>
          <a:p>
            <a:r>
              <a:rPr lang="en-IN" dirty="0"/>
              <a:t>If we use Docker Desktop, Docker Compose is already installed with it</a:t>
            </a:r>
          </a:p>
        </p:txBody>
      </p:sp>
    </p:spTree>
    <p:extLst>
      <p:ext uri="{BB962C8B-B14F-4D97-AF65-F5344CB8AC3E}">
        <p14:creationId xmlns:p14="http://schemas.microsoft.com/office/powerpoint/2010/main" val="35601918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466-3F30-7755-9C2F-03BB8740A79D}"/>
              </a:ext>
            </a:extLst>
          </p:cNvPr>
          <p:cNvSpPr>
            <a:spLocks noGrp="1"/>
          </p:cNvSpPr>
          <p:nvPr>
            <p:ph type="title"/>
          </p:nvPr>
        </p:nvSpPr>
        <p:spPr/>
        <p:txBody>
          <a:bodyPr>
            <a:normAutofit fontScale="90000"/>
          </a:bodyPr>
          <a:lstStyle/>
          <a:p>
            <a:r>
              <a:rPr lang="en-US" dirty="0"/>
              <a:t>C:\lectures\CDAC\Cloud\devops-master-class-master\projects\microservices \</a:t>
            </a:r>
            <a:r>
              <a:rPr lang="en-IN" dirty="0"/>
              <a:t>docker-</a:t>
            </a:r>
            <a:r>
              <a:rPr lang="en-IN" dirty="0" err="1"/>
              <a:t>compose.yml</a:t>
            </a:r>
            <a:endParaRPr lang="en-IN" dirty="0"/>
          </a:p>
        </p:txBody>
      </p:sp>
      <p:sp>
        <p:nvSpPr>
          <p:cNvPr id="3" name="Content Placeholder 2">
            <a:extLst>
              <a:ext uri="{FF2B5EF4-FFF2-40B4-BE49-F238E27FC236}">
                <a16:creationId xmlns:a16="http://schemas.microsoft.com/office/drawing/2014/main" id="{5EF9E7AF-D09E-F8B5-B2FF-40FAEA4842D5}"/>
              </a:ext>
            </a:extLst>
          </p:cNvPr>
          <p:cNvSpPr>
            <a:spLocks noGrp="1"/>
          </p:cNvSpPr>
          <p:nvPr>
            <p:ph idx="1"/>
          </p:nvPr>
        </p:nvSpPr>
        <p:spPr/>
        <p:txBody>
          <a:bodyPr>
            <a:normAutofit fontScale="25000" lnSpcReduction="20000"/>
          </a:bodyPr>
          <a:lstStyle/>
          <a:p>
            <a:r>
              <a:rPr lang="en-US" dirty="0"/>
              <a:t>version: '3.7'</a:t>
            </a:r>
          </a:p>
          <a:p>
            <a:r>
              <a:rPr lang="en-US" dirty="0"/>
              <a:t>services:</a:t>
            </a:r>
          </a:p>
          <a:p>
            <a:r>
              <a:rPr lang="en-US" dirty="0"/>
              <a:t>  currency-exchange:</a:t>
            </a:r>
          </a:p>
          <a:p>
            <a:r>
              <a:rPr lang="en-US" dirty="0"/>
              <a:t>    image: in28min/currency-exchange:0.0.1-RELEASE</a:t>
            </a:r>
          </a:p>
          <a:p>
            <a:r>
              <a:rPr lang="en-US" dirty="0"/>
              <a:t>    ports:</a:t>
            </a:r>
          </a:p>
          <a:p>
            <a:r>
              <a:rPr lang="en-US" dirty="0"/>
              <a:t>      - "8000:8000"</a:t>
            </a:r>
          </a:p>
          <a:p>
            <a:r>
              <a:rPr lang="en-US" dirty="0"/>
              <a:t>    restart: always</a:t>
            </a:r>
          </a:p>
          <a:p>
            <a:r>
              <a:rPr lang="en-US" dirty="0"/>
              <a:t>    networks:</a:t>
            </a:r>
          </a:p>
          <a:p>
            <a:r>
              <a:rPr lang="en-US" dirty="0"/>
              <a:t>      - currency-compose-network</a:t>
            </a:r>
          </a:p>
          <a:p>
            <a:endParaRPr lang="en-US" dirty="0"/>
          </a:p>
          <a:p>
            <a:r>
              <a:rPr lang="en-US" dirty="0"/>
              <a:t>  currency-conversion:</a:t>
            </a:r>
          </a:p>
          <a:p>
            <a:r>
              <a:rPr lang="en-US" dirty="0"/>
              <a:t>    image: in28min/currency-conversion:0.0.1-RELEASE</a:t>
            </a:r>
          </a:p>
          <a:p>
            <a:r>
              <a:rPr lang="en-US" dirty="0"/>
              <a:t>    ports:</a:t>
            </a:r>
          </a:p>
          <a:p>
            <a:r>
              <a:rPr lang="en-US" dirty="0"/>
              <a:t>      - "8100:8100"</a:t>
            </a:r>
          </a:p>
          <a:p>
            <a:r>
              <a:rPr lang="en-US" dirty="0"/>
              <a:t>    restart: always</a:t>
            </a:r>
          </a:p>
          <a:p>
            <a:r>
              <a:rPr lang="en-US" dirty="0"/>
              <a:t>    environment:</a:t>
            </a:r>
          </a:p>
          <a:p>
            <a:r>
              <a:rPr lang="en-US" dirty="0"/>
              <a:t>      CURRENCY_EXCHANGE_SERVICE_HOST: http://currency-exchange</a:t>
            </a:r>
          </a:p>
          <a:p>
            <a:r>
              <a:rPr lang="en-US" dirty="0"/>
              <a:t>    </a:t>
            </a:r>
            <a:r>
              <a:rPr lang="en-US" dirty="0" err="1"/>
              <a:t>depends_on</a:t>
            </a:r>
            <a:r>
              <a:rPr lang="en-US" dirty="0"/>
              <a:t>:</a:t>
            </a:r>
          </a:p>
          <a:p>
            <a:r>
              <a:rPr lang="en-US" dirty="0"/>
              <a:t>      - currency-exchange</a:t>
            </a:r>
          </a:p>
          <a:p>
            <a:r>
              <a:rPr lang="en-US" dirty="0"/>
              <a:t>    networks:</a:t>
            </a:r>
          </a:p>
          <a:p>
            <a:r>
              <a:rPr lang="en-US" dirty="0"/>
              <a:t>      - currency-compose-network</a:t>
            </a:r>
          </a:p>
          <a:p>
            <a:r>
              <a:rPr lang="en-US" dirty="0"/>
              <a:t>  </a:t>
            </a:r>
          </a:p>
          <a:p>
            <a:r>
              <a:rPr lang="en-US" dirty="0"/>
              <a:t># Networks to be created to facilitate communication between containers</a:t>
            </a:r>
          </a:p>
          <a:p>
            <a:r>
              <a:rPr lang="en-US" dirty="0"/>
              <a:t>networks:</a:t>
            </a:r>
          </a:p>
          <a:p>
            <a:r>
              <a:rPr lang="en-US" dirty="0"/>
              <a:t>  currency-compose-network:</a:t>
            </a:r>
          </a:p>
          <a:p>
            <a:endParaRPr lang="en-IN" dirty="0"/>
          </a:p>
        </p:txBody>
      </p:sp>
    </p:spTree>
    <p:extLst>
      <p:ext uri="{BB962C8B-B14F-4D97-AF65-F5344CB8AC3E}">
        <p14:creationId xmlns:p14="http://schemas.microsoft.com/office/powerpoint/2010/main" val="39658747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466-3F30-7755-9C2F-03BB8740A79D}"/>
              </a:ext>
            </a:extLst>
          </p:cNvPr>
          <p:cNvSpPr>
            <a:spLocks noGrp="1"/>
          </p:cNvSpPr>
          <p:nvPr>
            <p:ph type="title"/>
          </p:nvPr>
        </p:nvSpPr>
        <p:spPr/>
        <p:txBody>
          <a:bodyPr>
            <a:normAutofit/>
          </a:bodyPr>
          <a:lstStyle/>
          <a:p>
            <a:r>
              <a:rPr lang="en-IN" dirty="0"/>
              <a:t>Understanding the YAML file</a:t>
            </a:r>
          </a:p>
        </p:txBody>
      </p:sp>
      <p:sp>
        <p:nvSpPr>
          <p:cNvPr id="3" name="Content Placeholder 2">
            <a:extLst>
              <a:ext uri="{FF2B5EF4-FFF2-40B4-BE49-F238E27FC236}">
                <a16:creationId xmlns:a16="http://schemas.microsoft.com/office/drawing/2014/main" id="{5EF9E7AF-D09E-F8B5-B2FF-40FAEA4842D5}"/>
              </a:ext>
            </a:extLst>
          </p:cNvPr>
          <p:cNvSpPr>
            <a:spLocks noGrp="1"/>
          </p:cNvSpPr>
          <p:nvPr>
            <p:ph idx="1"/>
          </p:nvPr>
        </p:nvSpPr>
        <p:spPr/>
        <p:txBody>
          <a:bodyPr>
            <a:normAutofit fontScale="85000" lnSpcReduction="20000"/>
          </a:bodyPr>
          <a:lstStyle/>
          <a:p>
            <a:r>
              <a:rPr lang="en-US" dirty="0"/>
              <a:t>version: '3.7’ ---- Version of Docker Compose</a:t>
            </a:r>
          </a:p>
          <a:p>
            <a:r>
              <a:rPr lang="en-US" dirty="0"/>
              <a:t>services: ---- Lists all the microservices, databases, </a:t>
            </a:r>
            <a:r>
              <a:rPr lang="en-US" dirty="0" err="1"/>
              <a:t>etc</a:t>
            </a:r>
            <a:endParaRPr lang="en-US" dirty="0"/>
          </a:p>
          <a:p>
            <a:r>
              <a:rPr lang="en-US" dirty="0"/>
              <a:t>  currency-exchange: ---- Name of the currency exchange service</a:t>
            </a:r>
          </a:p>
          <a:p>
            <a:r>
              <a:rPr lang="en-US" dirty="0"/>
              <a:t>    image: in28min/currency-exchange:0.0.1-RELEASE  ---- Image for the service</a:t>
            </a:r>
          </a:p>
          <a:p>
            <a:r>
              <a:rPr lang="en-US" dirty="0"/>
              <a:t>    ports:</a:t>
            </a:r>
          </a:p>
          <a:p>
            <a:r>
              <a:rPr lang="en-US" dirty="0"/>
              <a:t>      - "8000:8000“ ---- Ports used for the service</a:t>
            </a:r>
          </a:p>
          <a:p>
            <a:r>
              <a:rPr lang="en-US" dirty="0"/>
              <a:t>    restart: always ---- If the service goes down, bring it up automatically</a:t>
            </a:r>
          </a:p>
          <a:p>
            <a:r>
              <a:rPr lang="en-US" dirty="0"/>
              <a:t>    networks: ---- It should be a part of the following networks</a:t>
            </a:r>
          </a:p>
          <a:p>
            <a:r>
              <a:rPr lang="en-US" dirty="0"/>
              <a:t>      - currency-compose-network</a:t>
            </a:r>
          </a:p>
          <a:p>
            <a:endParaRPr lang="en-US" dirty="0"/>
          </a:p>
          <a:p>
            <a:r>
              <a:rPr lang="en-US" dirty="0"/>
              <a:t>  </a:t>
            </a:r>
          </a:p>
        </p:txBody>
      </p:sp>
    </p:spTree>
    <p:extLst>
      <p:ext uri="{BB962C8B-B14F-4D97-AF65-F5344CB8AC3E}">
        <p14:creationId xmlns:p14="http://schemas.microsoft.com/office/powerpoint/2010/main" val="26452627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466-3F30-7755-9C2F-03BB8740A79D}"/>
              </a:ext>
            </a:extLst>
          </p:cNvPr>
          <p:cNvSpPr>
            <a:spLocks noGrp="1"/>
          </p:cNvSpPr>
          <p:nvPr>
            <p:ph type="title"/>
          </p:nvPr>
        </p:nvSpPr>
        <p:spPr/>
        <p:txBody>
          <a:bodyPr>
            <a:normAutofit/>
          </a:bodyPr>
          <a:lstStyle/>
          <a:p>
            <a:r>
              <a:rPr lang="en-IN" dirty="0"/>
              <a:t>Understanding the YAML file</a:t>
            </a:r>
          </a:p>
        </p:txBody>
      </p:sp>
      <p:sp>
        <p:nvSpPr>
          <p:cNvPr id="3" name="Content Placeholder 2">
            <a:extLst>
              <a:ext uri="{FF2B5EF4-FFF2-40B4-BE49-F238E27FC236}">
                <a16:creationId xmlns:a16="http://schemas.microsoft.com/office/drawing/2014/main" id="{5EF9E7AF-D09E-F8B5-B2FF-40FAEA4842D5}"/>
              </a:ext>
            </a:extLst>
          </p:cNvPr>
          <p:cNvSpPr>
            <a:spLocks noGrp="1"/>
          </p:cNvSpPr>
          <p:nvPr>
            <p:ph idx="1"/>
          </p:nvPr>
        </p:nvSpPr>
        <p:spPr/>
        <p:txBody>
          <a:bodyPr>
            <a:normAutofit fontScale="70000" lnSpcReduction="20000"/>
          </a:bodyPr>
          <a:lstStyle/>
          <a:p>
            <a:r>
              <a:rPr lang="en-US" dirty="0"/>
              <a:t>  currency-conversion:</a:t>
            </a:r>
          </a:p>
          <a:p>
            <a:r>
              <a:rPr lang="en-US" dirty="0"/>
              <a:t>   ….</a:t>
            </a:r>
          </a:p>
          <a:p>
            <a:r>
              <a:rPr lang="en-US" dirty="0"/>
              <a:t> environment:</a:t>
            </a:r>
          </a:p>
          <a:p>
            <a:r>
              <a:rPr lang="en-US" dirty="0"/>
              <a:t>      CURRENCY_EXCHANGE_SERVICE_HOST: http://currency-exchange</a:t>
            </a:r>
          </a:p>
          <a:p>
            <a:r>
              <a:rPr lang="en-US" dirty="0"/>
              <a:t>    </a:t>
            </a:r>
            <a:r>
              <a:rPr lang="en-US" dirty="0" err="1"/>
              <a:t>depends_on</a:t>
            </a:r>
            <a:r>
              <a:rPr lang="en-US" dirty="0"/>
              <a:t>:  ---- Indicates that Docker should start currency exchange service first, as there is a dependency on it</a:t>
            </a:r>
          </a:p>
          <a:p>
            <a:r>
              <a:rPr lang="en-US" dirty="0"/>
              <a:t>      - currency-exchange</a:t>
            </a:r>
          </a:p>
          <a:p>
            <a:r>
              <a:rPr lang="en-US" dirty="0"/>
              <a:t>    networks:</a:t>
            </a:r>
          </a:p>
          <a:p>
            <a:r>
              <a:rPr lang="en-US" dirty="0"/>
              <a:t>      - currency-compose-network</a:t>
            </a:r>
          </a:p>
          <a:p>
            <a:r>
              <a:rPr lang="en-US" dirty="0"/>
              <a:t>  </a:t>
            </a:r>
          </a:p>
          <a:p>
            <a:r>
              <a:rPr lang="en-US" dirty="0"/>
              <a:t># Networks to be created to facilitate communication between containers</a:t>
            </a:r>
          </a:p>
          <a:p>
            <a:r>
              <a:rPr lang="en-US" dirty="0"/>
              <a:t>networks: </a:t>
            </a:r>
          </a:p>
          <a:p>
            <a:r>
              <a:rPr lang="en-US" dirty="0"/>
              <a:t>  currency-compose-network:</a:t>
            </a:r>
          </a:p>
          <a:p>
            <a:endParaRPr lang="en-IN" dirty="0"/>
          </a:p>
        </p:txBody>
      </p:sp>
    </p:spTree>
    <p:extLst>
      <p:ext uri="{BB962C8B-B14F-4D97-AF65-F5344CB8AC3E}">
        <p14:creationId xmlns:p14="http://schemas.microsoft.com/office/powerpoint/2010/main" val="34200652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Using Docker Compose to Launch the </a:t>
            </a:r>
            <a:r>
              <a:rPr lang="en-IN" dirty="0" err="1"/>
              <a:t>MicroServices</a:t>
            </a:r>
            <a:endParaRPr lang="en-IN" dirty="0"/>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r>
              <a:rPr lang="en-US" dirty="0"/>
              <a:t>C:\lectures\CDAC\Cloud\devops-master-class-master\projects\microservices&gt;docker container stop currency-exchange</a:t>
            </a:r>
          </a:p>
          <a:p>
            <a:r>
              <a:rPr lang="en-US" dirty="0"/>
              <a:t>C:\lectures\CDAC\Cloud\devops-master-class-master\projects\microservices&gt;docker container stop currency-conversion</a:t>
            </a:r>
          </a:p>
          <a:p>
            <a:r>
              <a:rPr lang="en-US" dirty="0"/>
              <a:t>C:\lectures\CDAC\Cloud\devops-master-class-master\projects\microservices&gt;docker-compose up</a:t>
            </a:r>
          </a:p>
          <a:p>
            <a:r>
              <a:rPr lang="en-US" dirty="0"/>
              <a:t>(If you get an ‘Error response from daemon: </a:t>
            </a:r>
            <a:r>
              <a:rPr lang="en-US" dirty="0" err="1"/>
              <a:t>i</a:t>
            </a:r>
            <a:r>
              <a:rPr lang="en-US" dirty="0"/>
              <a:t>/o timeout’ error, stop Docker Desktop and restart it in admin mode and then retry)</a:t>
            </a:r>
            <a:endParaRPr lang="en-IN" dirty="0"/>
          </a:p>
        </p:txBody>
      </p:sp>
    </p:spTree>
    <p:extLst>
      <p:ext uri="{BB962C8B-B14F-4D97-AF65-F5344CB8AC3E}">
        <p14:creationId xmlns:p14="http://schemas.microsoft.com/office/powerpoint/2010/main" val="27611819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Docker Compose Output</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045C9B9-5131-5E7B-58B6-A817C6062062}"/>
              </a:ext>
            </a:extLst>
          </p:cNvPr>
          <p:cNvPicPr>
            <a:picLocks noChangeAspect="1"/>
          </p:cNvPicPr>
          <p:nvPr/>
        </p:nvPicPr>
        <p:blipFill>
          <a:blip r:embed="rId2"/>
          <a:stretch>
            <a:fillRect/>
          </a:stretch>
        </p:blipFill>
        <p:spPr>
          <a:xfrm>
            <a:off x="838200" y="1567668"/>
            <a:ext cx="9922861" cy="4609295"/>
          </a:xfrm>
          <a:prstGeom prst="rect">
            <a:avLst/>
          </a:prstGeom>
        </p:spPr>
      </p:pic>
    </p:spTree>
    <p:extLst>
      <p:ext uri="{BB962C8B-B14F-4D97-AF65-F5344CB8AC3E}">
        <p14:creationId xmlns:p14="http://schemas.microsoft.com/office/powerpoint/2010/main" val="32041882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Testing</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E38B9CB2-EB8E-A5A7-BEF8-807790623246}"/>
              </a:ext>
            </a:extLst>
          </p:cNvPr>
          <p:cNvPicPr>
            <a:picLocks noChangeAspect="1"/>
          </p:cNvPicPr>
          <p:nvPr/>
        </p:nvPicPr>
        <p:blipFill>
          <a:blip r:embed="rId2"/>
          <a:stretch>
            <a:fillRect/>
          </a:stretch>
        </p:blipFill>
        <p:spPr>
          <a:xfrm>
            <a:off x="1069577" y="1390593"/>
            <a:ext cx="5778797" cy="2248016"/>
          </a:xfrm>
          <a:prstGeom prst="rect">
            <a:avLst/>
          </a:prstGeom>
        </p:spPr>
      </p:pic>
      <p:pic>
        <p:nvPicPr>
          <p:cNvPr id="8" name="Picture 7">
            <a:extLst>
              <a:ext uri="{FF2B5EF4-FFF2-40B4-BE49-F238E27FC236}">
                <a16:creationId xmlns:a16="http://schemas.microsoft.com/office/drawing/2014/main" id="{12A3297C-3A0C-FC42-3D99-B82D3CD75E91}"/>
              </a:ext>
            </a:extLst>
          </p:cNvPr>
          <p:cNvPicPr>
            <a:picLocks noChangeAspect="1"/>
          </p:cNvPicPr>
          <p:nvPr/>
        </p:nvPicPr>
        <p:blipFill>
          <a:blip r:embed="rId3"/>
          <a:stretch>
            <a:fillRect/>
          </a:stretch>
        </p:blipFill>
        <p:spPr>
          <a:xfrm>
            <a:off x="5628291" y="3638609"/>
            <a:ext cx="5318815" cy="2147767"/>
          </a:xfrm>
          <a:prstGeom prst="rect">
            <a:avLst/>
          </a:prstGeom>
        </p:spPr>
      </p:pic>
    </p:spTree>
    <p:extLst>
      <p:ext uri="{BB962C8B-B14F-4D97-AF65-F5344CB8AC3E}">
        <p14:creationId xmlns:p14="http://schemas.microsoft.com/office/powerpoint/2010/main" val="41294308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Docker Compose in detached mode</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r>
              <a:rPr lang="en-IN" dirty="0" err="1"/>
              <a:t>Ctrl+C</a:t>
            </a:r>
            <a:r>
              <a:rPr lang="en-IN" dirty="0"/>
              <a:t> to stop the current Docker Compose</a:t>
            </a:r>
          </a:p>
          <a:p>
            <a:r>
              <a:rPr lang="en-US" dirty="0"/>
              <a:t>C:\lectures\CDAC\Cloud\devops-master-class-master\projects\microservices&gt;docker-compose up -d</a:t>
            </a:r>
            <a:endParaRPr lang="en-IN" dirty="0"/>
          </a:p>
        </p:txBody>
      </p:sp>
      <p:pic>
        <p:nvPicPr>
          <p:cNvPr id="6" name="Picture 5">
            <a:extLst>
              <a:ext uri="{FF2B5EF4-FFF2-40B4-BE49-F238E27FC236}">
                <a16:creationId xmlns:a16="http://schemas.microsoft.com/office/drawing/2014/main" id="{3A2894FB-5F36-308D-A21F-81A6D67E2E62}"/>
              </a:ext>
            </a:extLst>
          </p:cNvPr>
          <p:cNvPicPr>
            <a:picLocks noChangeAspect="1"/>
          </p:cNvPicPr>
          <p:nvPr/>
        </p:nvPicPr>
        <p:blipFill>
          <a:blip r:embed="rId2"/>
          <a:stretch>
            <a:fillRect/>
          </a:stretch>
        </p:blipFill>
        <p:spPr>
          <a:xfrm>
            <a:off x="914399" y="3429000"/>
            <a:ext cx="10024105" cy="1667156"/>
          </a:xfrm>
          <a:prstGeom prst="rect">
            <a:avLst/>
          </a:prstGeom>
        </p:spPr>
      </p:pic>
    </p:spTree>
    <p:extLst>
      <p:ext uri="{BB962C8B-B14F-4D97-AF65-F5344CB8AC3E}">
        <p14:creationId xmlns:p14="http://schemas.microsoft.com/office/powerpoint/2010/main" val="3890535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BB41-6485-0D9B-2358-EDB61630EAEF}"/>
              </a:ext>
            </a:extLst>
          </p:cNvPr>
          <p:cNvSpPr>
            <a:spLocks noGrp="1"/>
          </p:cNvSpPr>
          <p:nvPr>
            <p:ph type="title"/>
          </p:nvPr>
        </p:nvSpPr>
        <p:spPr/>
        <p:txBody>
          <a:bodyPr/>
          <a:lstStyle/>
          <a:p>
            <a:r>
              <a:rPr lang="en-IN" dirty="0"/>
              <a:t>What is Docker?</a:t>
            </a:r>
          </a:p>
        </p:txBody>
      </p:sp>
      <p:sp>
        <p:nvSpPr>
          <p:cNvPr id="5" name="Content Placeholder 4">
            <a:extLst>
              <a:ext uri="{FF2B5EF4-FFF2-40B4-BE49-F238E27FC236}">
                <a16:creationId xmlns:a16="http://schemas.microsoft.com/office/drawing/2014/main" id="{BE4B8183-7844-A20E-D9A0-CCDB32C56046}"/>
              </a:ext>
            </a:extLst>
          </p:cNvPr>
          <p:cNvSpPr>
            <a:spLocks noGrp="1"/>
          </p:cNvSpPr>
          <p:nvPr>
            <p:ph idx="1"/>
          </p:nvPr>
        </p:nvSpPr>
        <p:spPr/>
        <p:txBody>
          <a:bodyPr/>
          <a:lstStyle/>
          <a:p>
            <a:r>
              <a:rPr lang="en-US" dirty="0"/>
              <a:t>Docker is a platform that allows you to “build, ship, and run any app, anywhere.”</a:t>
            </a:r>
          </a:p>
          <a:p>
            <a:endParaRPr lang="en-IN" dirty="0"/>
          </a:p>
        </p:txBody>
      </p:sp>
    </p:spTree>
    <p:extLst>
      <p:ext uri="{BB962C8B-B14F-4D97-AF65-F5344CB8AC3E}">
        <p14:creationId xmlns:p14="http://schemas.microsoft.com/office/powerpoint/2010/main" val="14337095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Verify</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r>
              <a:rPr lang="en-IN" dirty="0"/>
              <a:t>C:\lectures\CDAC\Cloud\devops-master-class-master\projects\microservices&gt;docker container ls</a:t>
            </a:r>
          </a:p>
        </p:txBody>
      </p:sp>
      <p:pic>
        <p:nvPicPr>
          <p:cNvPr id="5" name="Picture 4">
            <a:extLst>
              <a:ext uri="{FF2B5EF4-FFF2-40B4-BE49-F238E27FC236}">
                <a16:creationId xmlns:a16="http://schemas.microsoft.com/office/drawing/2014/main" id="{7BE1270B-AADE-91E8-98BF-085E8D862B8C}"/>
              </a:ext>
            </a:extLst>
          </p:cNvPr>
          <p:cNvPicPr>
            <a:picLocks noChangeAspect="1"/>
          </p:cNvPicPr>
          <p:nvPr/>
        </p:nvPicPr>
        <p:blipFill>
          <a:blip r:embed="rId2"/>
          <a:stretch>
            <a:fillRect/>
          </a:stretch>
        </p:blipFill>
        <p:spPr>
          <a:xfrm>
            <a:off x="597512" y="3000608"/>
            <a:ext cx="10996975" cy="3311292"/>
          </a:xfrm>
          <a:prstGeom prst="rect">
            <a:avLst/>
          </a:prstGeom>
        </p:spPr>
      </p:pic>
    </p:spTree>
    <p:extLst>
      <p:ext uri="{BB962C8B-B14F-4D97-AF65-F5344CB8AC3E}">
        <p14:creationId xmlns:p14="http://schemas.microsoft.com/office/powerpoint/2010/main" val="38393501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Verify Network</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normAutofit fontScale="92500" lnSpcReduction="20000"/>
          </a:bodyPr>
          <a:lstStyle/>
          <a:p>
            <a:r>
              <a:rPr lang="en-IN" dirty="0"/>
              <a:t>C:\lectures\CDAC\Cloud\devops-master-class-master\projects\microservices&gt;docker network ls</a:t>
            </a:r>
          </a:p>
          <a:p>
            <a:endParaRPr lang="en-IN" dirty="0"/>
          </a:p>
          <a:p>
            <a:endParaRPr lang="en-IN" dirty="0"/>
          </a:p>
          <a:p>
            <a:endParaRPr lang="en-IN" dirty="0"/>
          </a:p>
          <a:p>
            <a:endParaRPr lang="en-IN" dirty="0"/>
          </a:p>
          <a:p>
            <a:endParaRPr lang="en-IN" dirty="0"/>
          </a:p>
          <a:p>
            <a:endParaRPr lang="en-IN" dirty="0"/>
          </a:p>
          <a:p>
            <a:endParaRPr lang="en-IN" dirty="0"/>
          </a:p>
          <a:p>
            <a:r>
              <a:rPr lang="en-IN" dirty="0" err="1"/>
              <a:t>microservices_currency</a:t>
            </a:r>
            <a:r>
              <a:rPr lang="en-IN" dirty="0"/>
              <a:t>_... is created by Docker Compose (the word </a:t>
            </a:r>
            <a:r>
              <a:rPr lang="en-IN" i="1" dirty="0"/>
              <a:t>microservices</a:t>
            </a:r>
            <a:r>
              <a:rPr lang="en-IN" dirty="0"/>
              <a:t> comes from the directory name)</a:t>
            </a:r>
          </a:p>
        </p:txBody>
      </p:sp>
      <p:pic>
        <p:nvPicPr>
          <p:cNvPr id="6" name="Picture 5">
            <a:extLst>
              <a:ext uri="{FF2B5EF4-FFF2-40B4-BE49-F238E27FC236}">
                <a16:creationId xmlns:a16="http://schemas.microsoft.com/office/drawing/2014/main" id="{99025665-D57C-E089-328E-489086879E3E}"/>
              </a:ext>
            </a:extLst>
          </p:cNvPr>
          <p:cNvPicPr>
            <a:picLocks noChangeAspect="1"/>
          </p:cNvPicPr>
          <p:nvPr/>
        </p:nvPicPr>
        <p:blipFill>
          <a:blip r:embed="rId2"/>
          <a:stretch>
            <a:fillRect/>
          </a:stretch>
        </p:blipFill>
        <p:spPr>
          <a:xfrm>
            <a:off x="838200" y="2522011"/>
            <a:ext cx="10180463" cy="2624778"/>
          </a:xfrm>
          <a:prstGeom prst="rect">
            <a:avLst/>
          </a:prstGeom>
        </p:spPr>
      </p:pic>
    </p:spTree>
    <p:extLst>
      <p:ext uri="{BB962C8B-B14F-4D97-AF65-F5344CB8AC3E}">
        <p14:creationId xmlns:p14="http://schemas.microsoft.com/office/powerpoint/2010/main" val="3192760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Inspect Network</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normAutofit/>
          </a:bodyPr>
          <a:lstStyle/>
          <a:p>
            <a:r>
              <a:rPr lang="en-US" dirty="0"/>
              <a:t>C:\lectures\CDAC\Cloud\devops-master-class-master\projects\microservices&gt;docker network inspect </a:t>
            </a:r>
            <a:r>
              <a:rPr lang="en-US" dirty="0" err="1"/>
              <a:t>microservices_currency</a:t>
            </a:r>
            <a:r>
              <a:rPr lang="en-US" dirty="0"/>
              <a:t>-compose-network</a:t>
            </a:r>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ACCBED52-07B7-3E33-4200-95BED698E6BA}"/>
              </a:ext>
            </a:extLst>
          </p:cNvPr>
          <p:cNvPicPr>
            <a:picLocks noChangeAspect="1"/>
          </p:cNvPicPr>
          <p:nvPr/>
        </p:nvPicPr>
        <p:blipFill>
          <a:blip r:embed="rId2"/>
          <a:stretch>
            <a:fillRect/>
          </a:stretch>
        </p:blipFill>
        <p:spPr>
          <a:xfrm>
            <a:off x="3246634" y="3100478"/>
            <a:ext cx="6920380" cy="3559367"/>
          </a:xfrm>
          <a:prstGeom prst="rect">
            <a:avLst/>
          </a:prstGeom>
        </p:spPr>
      </p:pic>
    </p:spTree>
    <p:extLst>
      <p:ext uri="{BB962C8B-B14F-4D97-AF65-F5344CB8AC3E}">
        <p14:creationId xmlns:p14="http://schemas.microsoft.com/office/powerpoint/2010/main" val="34529952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Stopping Docker Compose</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normAutofit/>
          </a:bodyPr>
          <a:lstStyle/>
          <a:p>
            <a:r>
              <a:rPr lang="en-US" dirty="0"/>
              <a:t>C:\lectures\CDAC\Cloud\devops-master-class-master\projects\microservices&gt;docker compose down</a:t>
            </a:r>
          </a:p>
          <a:p>
            <a:endParaRPr lang="en-US" dirty="0"/>
          </a:p>
          <a:p>
            <a:endParaRPr lang="en-US" dirty="0"/>
          </a:p>
          <a:p>
            <a:endParaRPr lang="en-US" dirty="0"/>
          </a:p>
          <a:p>
            <a:r>
              <a:rPr lang="en-IN" dirty="0"/>
              <a:t>C:\lectures\CDAC\Cloud\devops-master-class-master\projects\microservices&gt;docker system prune -a</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FFD17FD0-3BD5-6B5F-5538-E7CC10107ADD}"/>
              </a:ext>
            </a:extLst>
          </p:cNvPr>
          <p:cNvPicPr>
            <a:picLocks noChangeAspect="1"/>
          </p:cNvPicPr>
          <p:nvPr/>
        </p:nvPicPr>
        <p:blipFill>
          <a:blip r:embed="rId2"/>
          <a:stretch>
            <a:fillRect/>
          </a:stretch>
        </p:blipFill>
        <p:spPr>
          <a:xfrm>
            <a:off x="1078929" y="2744815"/>
            <a:ext cx="9394766" cy="1097719"/>
          </a:xfrm>
          <a:prstGeom prst="rect">
            <a:avLst/>
          </a:prstGeom>
        </p:spPr>
      </p:pic>
      <p:pic>
        <p:nvPicPr>
          <p:cNvPr id="8" name="Picture 7">
            <a:extLst>
              <a:ext uri="{FF2B5EF4-FFF2-40B4-BE49-F238E27FC236}">
                <a16:creationId xmlns:a16="http://schemas.microsoft.com/office/drawing/2014/main" id="{0FE38F67-6BF8-3292-40C3-B7C430F2A22F}"/>
              </a:ext>
            </a:extLst>
          </p:cNvPr>
          <p:cNvPicPr>
            <a:picLocks noChangeAspect="1"/>
          </p:cNvPicPr>
          <p:nvPr/>
        </p:nvPicPr>
        <p:blipFill>
          <a:blip r:embed="rId3"/>
          <a:stretch>
            <a:fillRect/>
          </a:stretch>
        </p:blipFill>
        <p:spPr>
          <a:xfrm>
            <a:off x="4374193" y="5048157"/>
            <a:ext cx="6731346" cy="1809843"/>
          </a:xfrm>
          <a:prstGeom prst="rect">
            <a:avLst/>
          </a:prstGeom>
        </p:spPr>
      </p:pic>
    </p:spTree>
    <p:extLst>
      <p:ext uri="{BB962C8B-B14F-4D97-AF65-F5344CB8AC3E}">
        <p14:creationId xmlns:p14="http://schemas.microsoft.com/office/powerpoint/2010/main" val="15713910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A useful command</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normAutofit/>
          </a:bodyPr>
          <a:lstStyle/>
          <a:p>
            <a:r>
              <a:rPr lang="en-US" dirty="0"/>
              <a:t>C:\lectures\CDAC\Cloud\devops-master-class-master\projects\microservices&gt;docker compose config</a:t>
            </a:r>
          </a:p>
          <a:p>
            <a:endParaRPr lang="en-US" dirty="0"/>
          </a:p>
          <a:p>
            <a:endParaRPr lang="en-US" dirty="0"/>
          </a:p>
          <a:p>
            <a:endParaRPr lang="en-US" dirty="0"/>
          </a:p>
          <a:p>
            <a:endParaRPr lang="en-US" dirty="0"/>
          </a:p>
          <a:p>
            <a:endParaRPr lang="en-US" dirty="0"/>
          </a:p>
          <a:p>
            <a:r>
              <a:rPr lang="en-US" dirty="0"/>
              <a:t>Useful when we have an error in the YAML file</a:t>
            </a:r>
          </a:p>
          <a:p>
            <a:endParaRPr lang="en-US" dirty="0"/>
          </a:p>
          <a:p>
            <a:endParaRPr lang="en-US" dirty="0"/>
          </a:p>
          <a:p>
            <a:endParaRPr lang="en-US"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6371871E-88CD-6AFD-3CEE-781A4DAABC5C}"/>
              </a:ext>
            </a:extLst>
          </p:cNvPr>
          <p:cNvPicPr>
            <a:picLocks noChangeAspect="1"/>
          </p:cNvPicPr>
          <p:nvPr/>
        </p:nvPicPr>
        <p:blipFill>
          <a:blip r:embed="rId2"/>
          <a:stretch>
            <a:fillRect/>
          </a:stretch>
        </p:blipFill>
        <p:spPr>
          <a:xfrm>
            <a:off x="1931576" y="2875465"/>
            <a:ext cx="6972658" cy="1949550"/>
          </a:xfrm>
          <a:prstGeom prst="rect">
            <a:avLst/>
          </a:prstGeom>
        </p:spPr>
      </p:pic>
    </p:spTree>
    <p:extLst>
      <p:ext uri="{BB962C8B-B14F-4D97-AF65-F5344CB8AC3E}">
        <p14:creationId xmlns:p14="http://schemas.microsoft.com/office/powerpoint/2010/main" val="15020897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BA904-9F5E-3359-B2D5-5DB9AA2BE23F}"/>
              </a:ext>
            </a:extLst>
          </p:cNvPr>
          <p:cNvSpPr>
            <a:spLocks noGrp="1"/>
          </p:cNvSpPr>
          <p:nvPr>
            <p:ph type="title"/>
          </p:nvPr>
        </p:nvSpPr>
        <p:spPr/>
        <p:txBody>
          <a:bodyPr/>
          <a:lstStyle/>
          <a:p>
            <a:r>
              <a:rPr lang="en-IN" dirty="0"/>
              <a:t>Python Flask and Docker</a:t>
            </a:r>
          </a:p>
        </p:txBody>
      </p:sp>
      <p:sp>
        <p:nvSpPr>
          <p:cNvPr id="5" name="Text Placeholder 4">
            <a:extLst>
              <a:ext uri="{FF2B5EF4-FFF2-40B4-BE49-F238E27FC236}">
                <a16:creationId xmlns:a16="http://schemas.microsoft.com/office/drawing/2014/main" id="{67FCA589-B507-D10D-407B-9C99DCBF7C5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565460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a:t>Create a New Application from Scratch</a:t>
            </a:r>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fontScale="92500" lnSpcReduction="10000"/>
          </a:bodyPr>
          <a:lstStyle/>
          <a:p>
            <a:r>
              <a:rPr lang="en-IN" dirty="0"/>
              <a:t>Create a directory flask-docker-app</a:t>
            </a:r>
          </a:p>
          <a:p>
            <a:pPr lvl="1"/>
            <a:r>
              <a:rPr lang="en-IN" dirty="0"/>
              <a:t>C:\code&gt;mkdir flask-docker-app</a:t>
            </a:r>
          </a:p>
          <a:p>
            <a:r>
              <a:rPr lang="en-IN" dirty="0"/>
              <a:t>Go to the above directory</a:t>
            </a:r>
          </a:p>
          <a:p>
            <a:pPr lvl="1"/>
            <a:r>
              <a:rPr lang="en-IN" dirty="0"/>
              <a:t>C:\code&gt;cd flask-docker-app</a:t>
            </a:r>
          </a:p>
          <a:p>
            <a:r>
              <a:rPr lang="en-IN" dirty="0"/>
              <a:t>Create a virtual environment</a:t>
            </a:r>
          </a:p>
          <a:p>
            <a:pPr lvl="1"/>
            <a:r>
              <a:rPr lang="en-IN" dirty="0" err="1"/>
              <a:t>py</a:t>
            </a:r>
            <a:r>
              <a:rPr lang="en-IN" dirty="0"/>
              <a:t> -3 -m </a:t>
            </a:r>
            <a:r>
              <a:rPr lang="en-IN" dirty="0" err="1"/>
              <a:t>venv</a:t>
            </a:r>
            <a:r>
              <a:rPr lang="en-IN" dirty="0"/>
              <a:t> </a:t>
            </a:r>
            <a:r>
              <a:rPr lang="en-IN" dirty="0" err="1"/>
              <a:t>venv</a:t>
            </a:r>
            <a:endParaRPr lang="en-IN" dirty="0"/>
          </a:p>
          <a:p>
            <a:r>
              <a:rPr lang="en-IN" dirty="0"/>
              <a:t>Activate the virtual environment</a:t>
            </a:r>
          </a:p>
          <a:p>
            <a:pPr lvl="1"/>
            <a:r>
              <a:rPr lang="en-IN" dirty="0" err="1"/>
              <a:t>venv</a:t>
            </a:r>
            <a:r>
              <a:rPr lang="en-IN" dirty="0"/>
              <a:t>\Scripts\activate</a:t>
            </a:r>
          </a:p>
          <a:p>
            <a:r>
              <a:rPr lang="en-IN" dirty="0"/>
              <a:t>Install Flask</a:t>
            </a:r>
          </a:p>
          <a:p>
            <a:pPr lvl="1"/>
            <a:r>
              <a:rPr lang="en-IN" dirty="0"/>
              <a:t>pip install Flask</a:t>
            </a:r>
          </a:p>
          <a:p>
            <a:r>
              <a:rPr lang="en-IN" dirty="0"/>
              <a:t>We will create two files: app.py and </a:t>
            </a:r>
            <a:r>
              <a:rPr lang="en-IN" dirty="0" err="1"/>
              <a:t>Dockerfile</a:t>
            </a:r>
            <a:r>
              <a:rPr lang="en-IN" dirty="0"/>
              <a:t>		</a:t>
            </a:r>
          </a:p>
        </p:txBody>
      </p:sp>
    </p:spTree>
    <p:extLst>
      <p:ext uri="{BB962C8B-B14F-4D97-AF65-F5344CB8AC3E}">
        <p14:creationId xmlns:p14="http://schemas.microsoft.com/office/powerpoint/2010/main" val="32072104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a:t>app.py (C:\code\flask-docker-app)</a:t>
            </a:r>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fontScale="92500" lnSpcReduction="20000"/>
          </a:bodyPr>
          <a:lstStyle/>
          <a:p>
            <a:r>
              <a:rPr lang="en-US" dirty="0"/>
              <a:t>from flask import Flask</a:t>
            </a:r>
          </a:p>
          <a:p>
            <a:endParaRPr lang="en-US" dirty="0"/>
          </a:p>
          <a:p>
            <a:r>
              <a:rPr lang="en-US" dirty="0"/>
              <a:t>app = Flask(__name__)</a:t>
            </a:r>
          </a:p>
          <a:p>
            <a:endParaRPr lang="en-US" dirty="0"/>
          </a:p>
          <a:p>
            <a:r>
              <a:rPr lang="en-US" dirty="0"/>
              <a:t>@app.route('/')</a:t>
            </a:r>
          </a:p>
          <a:p>
            <a:r>
              <a:rPr lang="en-US" dirty="0"/>
              <a:t>def </a:t>
            </a:r>
            <a:r>
              <a:rPr lang="en-US" dirty="0" err="1"/>
              <a:t>hello_world</a:t>
            </a:r>
            <a:r>
              <a:rPr lang="en-US" dirty="0"/>
              <a:t>():</a:t>
            </a:r>
          </a:p>
          <a:p>
            <a:r>
              <a:rPr lang="en-US" dirty="0"/>
              <a:t>    return '&lt;h1&gt;Hello World from Flask &amp; Docker&lt;/h1&gt;'</a:t>
            </a:r>
          </a:p>
          <a:p>
            <a:endParaRPr lang="en-US" dirty="0"/>
          </a:p>
          <a:p>
            <a:r>
              <a:rPr lang="en-US" dirty="0"/>
              <a:t>if __name__ == "__main__":</a:t>
            </a:r>
          </a:p>
          <a:p>
            <a:r>
              <a:rPr lang="en-US" dirty="0"/>
              <a:t>    </a:t>
            </a:r>
            <a:r>
              <a:rPr lang="en-US" dirty="0" err="1"/>
              <a:t>app.run</a:t>
            </a:r>
            <a:r>
              <a:rPr lang="en-US" dirty="0"/>
              <a:t>(debug=True)</a:t>
            </a:r>
            <a:endParaRPr lang="en-IN" dirty="0"/>
          </a:p>
        </p:txBody>
      </p:sp>
    </p:spTree>
    <p:extLst>
      <p:ext uri="{BB962C8B-B14F-4D97-AF65-F5344CB8AC3E}">
        <p14:creationId xmlns:p14="http://schemas.microsoft.com/office/powerpoint/2010/main" val="6606722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E183-1CD7-0621-22E6-D3254B030C54}"/>
              </a:ext>
            </a:extLst>
          </p:cNvPr>
          <p:cNvSpPr>
            <a:spLocks noGrp="1"/>
          </p:cNvSpPr>
          <p:nvPr>
            <p:ph type="title"/>
          </p:nvPr>
        </p:nvSpPr>
        <p:spPr/>
        <p:txBody>
          <a:bodyPr/>
          <a:lstStyle/>
          <a:p>
            <a:r>
              <a:rPr lang="en-IN" dirty="0"/>
              <a:t>requirements.txt (C:\code\flask-docker-app)</a:t>
            </a:r>
          </a:p>
        </p:txBody>
      </p:sp>
      <p:sp>
        <p:nvSpPr>
          <p:cNvPr id="3" name="Content Placeholder 2">
            <a:extLst>
              <a:ext uri="{FF2B5EF4-FFF2-40B4-BE49-F238E27FC236}">
                <a16:creationId xmlns:a16="http://schemas.microsoft.com/office/drawing/2014/main" id="{31575A70-8D3E-5BD8-DAB4-DFCBA9EDC1BF}"/>
              </a:ext>
            </a:extLst>
          </p:cNvPr>
          <p:cNvSpPr>
            <a:spLocks noGrp="1"/>
          </p:cNvSpPr>
          <p:nvPr>
            <p:ph idx="1"/>
          </p:nvPr>
        </p:nvSpPr>
        <p:spPr/>
        <p:txBody>
          <a:bodyPr/>
          <a:lstStyle/>
          <a:p>
            <a:r>
              <a:rPr lang="en-IN" dirty="0"/>
              <a:t>flask</a:t>
            </a:r>
          </a:p>
        </p:txBody>
      </p:sp>
    </p:spTree>
    <p:extLst>
      <p:ext uri="{BB962C8B-B14F-4D97-AF65-F5344CB8AC3E}">
        <p14:creationId xmlns:p14="http://schemas.microsoft.com/office/powerpoint/2010/main" val="36378994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F3C0-E34B-75FA-A03A-E348D22DBE0F}"/>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D2D36E0E-32AE-94F0-4014-5173B98DD5BB}"/>
              </a:ext>
            </a:extLst>
          </p:cNvPr>
          <p:cNvSpPr>
            <a:spLocks noGrp="1"/>
          </p:cNvSpPr>
          <p:nvPr>
            <p:ph idx="1"/>
          </p:nvPr>
        </p:nvSpPr>
        <p:spPr/>
        <p:txBody>
          <a:bodyPr/>
          <a:lstStyle/>
          <a:p>
            <a:r>
              <a:rPr lang="en-IN" dirty="0"/>
              <a:t>python app.py</a:t>
            </a:r>
          </a:p>
        </p:txBody>
      </p:sp>
      <p:pic>
        <p:nvPicPr>
          <p:cNvPr id="5" name="Picture 4">
            <a:extLst>
              <a:ext uri="{FF2B5EF4-FFF2-40B4-BE49-F238E27FC236}">
                <a16:creationId xmlns:a16="http://schemas.microsoft.com/office/drawing/2014/main" id="{4D61430A-34B3-4327-8A93-303AD4FCD1FF}"/>
              </a:ext>
            </a:extLst>
          </p:cNvPr>
          <p:cNvPicPr>
            <a:picLocks noChangeAspect="1"/>
          </p:cNvPicPr>
          <p:nvPr/>
        </p:nvPicPr>
        <p:blipFill>
          <a:blip r:embed="rId2"/>
          <a:stretch>
            <a:fillRect/>
          </a:stretch>
        </p:blipFill>
        <p:spPr>
          <a:xfrm>
            <a:off x="1389706" y="2405461"/>
            <a:ext cx="7563239" cy="1841595"/>
          </a:xfrm>
          <a:prstGeom prst="rect">
            <a:avLst/>
          </a:prstGeom>
        </p:spPr>
      </p:pic>
      <p:pic>
        <p:nvPicPr>
          <p:cNvPr id="7" name="Picture 6">
            <a:extLst>
              <a:ext uri="{FF2B5EF4-FFF2-40B4-BE49-F238E27FC236}">
                <a16:creationId xmlns:a16="http://schemas.microsoft.com/office/drawing/2014/main" id="{B4C1DC46-FCD2-55D0-215D-49FC22A9FE3A}"/>
              </a:ext>
            </a:extLst>
          </p:cNvPr>
          <p:cNvPicPr>
            <a:picLocks noChangeAspect="1"/>
          </p:cNvPicPr>
          <p:nvPr/>
        </p:nvPicPr>
        <p:blipFill>
          <a:blip r:embed="rId3"/>
          <a:stretch>
            <a:fillRect/>
          </a:stretch>
        </p:blipFill>
        <p:spPr>
          <a:xfrm>
            <a:off x="2802653" y="4612313"/>
            <a:ext cx="4737343" cy="1352620"/>
          </a:xfrm>
          <a:prstGeom prst="rect">
            <a:avLst/>
          </a:prstGeom>
        </p:spPr>
      </p:pic>
    </p:spTree>
    <p:extLst>
      <p:ext uri="{BB962C8B-B14F-4D97-AF65-F5344CB8AC3E}">
        <p14:creationId xmlns:p14="http://schemas.microsoft.com/office/powerpoint/2010/main" val="384265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0218-C76A-64ED-B5A8-49251A8E70F4}"/>
              </a:ext>
            </a:extLst>
          </p:cNvPr>
          <p:cNvSpPr>
            <a:spLocks noGrp="1"/>
          </p:cNvSpPr>
          <p:nvPr>
            <p:ph type="title"/>
          </p:nvPr>
        </p:nvSpPr>
        <p:spPr/>
        <p:txBody>
          <a:bodyPr/>
          <a:lstStyle/>
          <a:p>
            <a:r>
              <a:rPr lang="en-IN" dirty="0"/>
              <a:t>Life Before and After Docker</a:t>
            </a:r>
          </a:p>
        </p:txBody>
      </p:sp>
      <p:sp>
        <p:nvSpPr>
          <p:cNvPr id="3" name="Content Placeholder 2">
            <a:extLst>
              <a:ext uri="{FF2B5EF4-FFF2-40B4-BE49-F238E27FC236}">
                <a16:creationId xmlns:a16="http://schemas.microsoft.com/office/drawing/2014/main" id="{DAAE0052-CDD9-7652-470A-E0089A26B7E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3F0E32-81F5-4238-A338-7712B3F35ED0}"/>
              </a:ext>
            </a:extLst>
          </p:cNvPr>
          <p:cNvPicPr>
            <a:picLocks noChangeAspect="1"/>
          </p:cNvPicPr>
          <p:nvPr/>
        </p:nvPicPr>
        <p:blipFill>
          <a:blip r:embed="rId2"/>
          <a:stretch>
            <a:fillRect/>
          </a:stretch>
        </p:blipFill>
        <p:spPr>
          <a:xfrm>
            <a:off x="2400932" y="1470596"/>
            <a:ext cx="6455392" cy="4921026"/>
          </a:xfrm>
          <a:prstGeom prst="rect">
            <a:avLst/>
          </a:prstGeom>
        </p:spPr>
      </p:pic>
    </p:spTree>
    <p:extLst>
      <p:ext uri="{BB962C8B-B14F-4D97-AF65-F5344CB8AC3E}">
        <p14:creationId xmlns:p14="http://schemas.microsoft.com/office/powerpoint/2010/main" val="253674067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err="1"/>
              <a:t>Dockerfile</a:t>
            </a:r>
            <a:r>
              <a:rPr lang="en-IN" dirty="0"/>
              <a:t> (C:\code\flask-docker-app)</a:t>
            </a:r>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fontScale="77500" lnSpcReduction="20000"/>
          </a:bodyPr>
          <a:lstStyle/>
          <a:p>
            <a:r>
              <a:rPr lang="en-IN" dirty="0"/>
              <a:t># syntax=docker/dockerfile:1</a:t>
            </a:r>
          </a:p>
          <a:p>
            <a:endParaRPr lang="en-IN" dirty="0"/>
          </a:p>
          <a:p>
            <a:r>
              <a:rPr lang="en-IN" dirty="0"/>
              <a:t>FROM python:3.8-slim-buster</a:t>
            </a:r>
          </a:p>
          <a:p>
            <a:endParaRPr lang="en-IN" dirty="0"/>
          </a:p>
          <a:p>
            <a:r>
              <a:rPr lang="en-IN" dirty="0"/>
              <a:t>WORKDIR /python-docker</a:t>
            </a:r>
          </a:p>
          <a:p>
            <a:endParaRPr lang="en-IN" dirty="0"/>
          </a:p>
          <a:p>
            <a:r>
              <a:rPr lang="en-IN" dirty="0"/>
              <a:t>COPY requirements.txt requirements.txt</a:t>
            </a:r>
          </a:p>
          <a:p>
            <a:r>
              <a:rPr lang="en-IN" dirty="0"/>
              <a:t>RUN pip3 install -r requirements.txt</a:t>
            </a:r>
          </a:p>
          <a:p>
            <a:endParaRPr lang="en-IN" dirty="0"/>
          </a:p>
          <a:p>
            <a:r>
              <a:rPr lang="en-IN" dirty="0"/>
              <a:t>COPY . .</a:t>
            </a:r>
          </a:p>
          <a:p>
            <a:endParaRPr lang="en-IN" dirty="0"/>
          </a:p>
          <a:p>
            <a:r>
              <a:rPr lang="en-IN" dirty="0"/>
              <a:t>CMD [ "python3", "-m" , "flask", "run", "--host=0.0.0.0"]</a:t>
            </a:r>
          </a:p>
        </p:txBody>
      </p:sp>
    </p:spTree>
    <p:extLst>
      <p:ext uri="{BB962C8B-B14F-4D97-AF65-F5344CB8AC3E}">
        <p14:creationId xmlns:p14="http://schemas.microsoft.com/office/powerpoint/2010/main" val="19785648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a:t>Understanding </a:t>
            </a:r>
            <a:r>
              <a:rPr lang="en-IN" dirty="0" err="1"/>
              <a:t>Dockerfile</a:t>
            </a:r>
            <a:endParaRPr lang="en-IN" dirty="0"/>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fontScale="70000" lnSpcReduction="20000"/>
          </a:bodyPr>
          <a:lstStyle/>
          <a:p>
            <a:r>
              <a:rPr lang="en-IN" dirty="0"/>
              <a:t># syntax=docker/dockerfile:1 </a:t>
            </a:r>
            <a:r>
              <a:rPr lang="en-IN" dirty="0">
                <a:sym typeface="Wingdings" panose="05000000000000000000" pitchFamily="2" charset="2"/>
              </a:rPr>
              <a:t> Tells the Docker builder what syntax should be used while parsing</a:t>
            </a:r>
            <a:endParaRPr lang="en-IN" dirty="0"/>
          </a:p>
          <a:p>
            <a:endParaRPr lang="en-IN" dirty="0"/>
          </a:p>
          <a:p>
            <a:r>
              <a:rPr lang="en-IN" dirty="0"/>
              <a:t>FROM python:3.8-slim-buster </a:t>
            </a:r>
            <a:r>
              <a:rPr lang="en-IN" dirty="0">
                <a:sym typeface="Wingdings" panose="05000000000000000000" pitchFamily="2" charset="2"/>
              </a:rPr>
              <a:t> Use this base image</a:t>
            </a:r>
            <a:endParaRPr lang="en-IN" dirty="0"/>
          </a:p>
          <a:p>
            <a:endParaRPr lang="en-IN" dirty="0"/>
          </a:p>
          <a:p>
            <a:r>
              <a:rPr lang="en-IN" dirty="0"/>
              <a:t>WORKDIR /python-docker </a:t>
            </a:r>
            <a:r>
              <a:rPr lang="en-IN" dirty="0">
                <a:sym typeface="Wingdings" panose="05000000000000000000" pitchFamily="2" charset="2"/>
              </a:rPr>
              <a:t> Tell Docker to use this directory for all its operations</a:t>
            </a:r>
            <a:endParaRPr lang="en-IN" dirty="0"/>
          </a:p>
          <a:p>
            <a:endParaRPr lang="en-IN" dirty="0"/>
          </a:p>
          <a:p>
            <a:r>
              <a:rPr lang="en-IN" dirty="0"/>
              <a:t>COPY requirements.txt requirements.txt </a:t>
            </a:r>
            <a:r>
              <a:rPr lang="en-IN" dirty="0">
                <a:sym typeface="Wingdings" panose="05000000000000000000" pitchFamily="2" charset="2"/>
              </a:rPr>
              <a:t> Copy our requirements.txt file inside the image</a:t>
            </a:r>
            <a:endParaRPr lang="en-IN" dirty="0"/>
          </a:p>
          <a:p>
            <a:r>
              <a:rPr lang="en-IN" dirty="0"/>
              <a:t>RUN pip3 install -r requirements.txt </a:t>
            </a:r>
            <a:r>
              <a:rPr lang="en-IN" dirty="0">
                <a:sym typeface="Wingdings" panose="05000000000000000000" pitchFamily="2" charset="2"/>
              </a:rPr>
              <a:t> Install all dependencies mentioned in the above file</a:t>
            </a:r>
            <a:endParaRPr lang="en-IN" dirty="0"/>
          </a:p>
          <a:p>
            <a:endParaRPr lang="en-IN" dirty="0"/>
          </a:p>
          <a:p>
            <a:r>
              <a:rPr lang="en-IN" dirty="0"/>
              <a:t>COPY . . </a:t>
            </a:r>
            <a:r>
              <a:rPr lang="en-IN" dirty="0">
                <a:sym typeface="Wingdings" panose="05000000000000000000" pitchFamily="2" charset="2"/>
              </a:rPr>
              <a:t> Copy the remaining files from our local directory into the Docker image directory</a:t>
            </a:r>
            <a:endParaRPr lang="en-IN" dirty="0"/>
          </a:p>
          <a:p>
            <a:endParaRPr lang="en-IN" dirty="0"/>
          </a:p>
          <a:p>
            <a:r>
              <a:rPr lang="en-IN" dirty="0"/>
              <a:t>CMD [ "python3", "-m" , "flask", "run", "--host=0.0.0.0"] </a:t>
            </a:r>
            <a:r>
              <a:rPr lang="en-IN" dirty="0">
                <a:sym typeface="Wingdings" panose="05000000000000000000" pitchFamily="2" charset="2"/>
              </a:rPr>
              <a:t> Run our Flask application as a module and then make the container available externally to the browser </a:t>
            </a:r>
            <a:endParaRPr lang="en-IN" dirty="0"/>
          </a:p>
        </p:txBody>
      </p:sp>
    </p:spTree>
    <p:extLst>
      <p:ext uri="{BB962C8B-B14F-4D97-AF65-F5344CB8AC3E}">
        <p14:creationId xmlns:p14="http://schemas.microsoft.com/office/powerpoint/2010/main" val="1118138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8304-2F77-753F-DE59-AD14C1D482C5}"/>
              </a:ext>
            </a:extLst>
          </p:cNvPr>
          <p:cNvSpPr>
            <a:spLocks noGrp="1"/>
          </p:cNvSpPr>
          <p:nvPr>
            <p:ph type="title"/>
          </p:nvPr>
        </p:nvSpPr>
        <p:spPr/>
        <p:txBody>
          <a:bodyPr/>
          <a:lstStyle/>
          <a:p>
            <a:r>
              <a:rPr lang="en-IN" dirty="0"/>
              <a:t>Build Docker Image</a:t>
            </a:r>
          </a:p>
        </p:txBody>
      </p:sp>
      <p:sp>
        <p:nvSpPr>
          <p:cNvPr id="3" name="Content Placeholder 2">
            <a:extLst>
              <a:ext uri="{FF2B5EF4-FFF2-40B4-BE49-F238E27FC236}">
                <a16:creationId xmlns:a16="http://schemas.microsoft.com/office/drawing/2014/main" id="{C26FFC1C-ACA4-9C03-5DFD-E8945C774BBA}"/>
              </a:ext>
            </a:extLst>
          </p:cNvPr>
          <p:cNvSpPr>
            <a:spLocks noGrp="1"/>
          </p:cNvSpPr>
          <p:nvPr>
            <p:ph idx="1"/>
          </p:nvPr>
        </p:nvSpPr>
        <p:spPr/>
        <p:txBody>
          <a:bodyPr/>
          <a:lstStyle/>
          <a:p>
            <a:r>
              <a:rPr lang="sv-SE" dirty="0"/>
              <a:t>(venv) C:\code\flask-docker-app&gt;docker build --tag python-docker .</a:t>
            </a:r>
            <a:endParaRPr lang="en-IN" dirty="0"/>
          </a:p>
        </p:txBody>
      </p:sp>
      <p:pic>
        <p:nvPicPr>
          <p:cNvPr id="7" name="Picture 6">
            <a:extLst>
              <a:ext uri="{FF2B5EF4-FFF2-40B4-BE49-F238E27FC236}">
                <a16:creationId xmlns:a16="http://schemas.microsoft.com/office/drawing/2014/main" id="{5191BDBE-BBF3-FABD-0FB3-5E7A4E860F30}"/>
              </a:ext>
            </a:extLst>
          </p:cNvPr>
          <p:cNvPicPr>
            <a:picLocks noChangeAspect="1"/>
          </p:cNvPicPr>
          <p:nvPr/>
        </p:nvPicPr>
        <p:blipFill>
          <a:blip r:embed="rId2"/>
          <a:stretch>
            <a:fillRect/>
          </a:stretch>
        </p:blipFill>
        <p:spPr>
          <a:xfrm>
            <a:off x="685252" y="2643163"/>
            <a:ext cx="10668548" cy="3010055"/>
          </a:xfrm>
          <a:prstGeom prst="rect">
            <a:avLst/>
          </a:prstGeom>
        </p:spPr>
      </p:pic>
    </p:spTree>
    <p:extLst>
      <p:ext uri="{BB962C8B-B14F-4D97-AF65-F5344CB8AC3E}">
        <p14:creationId xmlns:p14="http://schemas.microsoft.com/office/powerpoint/2010/main" val="142049219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8304-2F77-753F-DE59-AD14C1D482C5}"/>
              </a:ext>
            </a:extLst>
          </p:cNvPr>
          <p:cNvSpPr>
            <a:spLocks noGrp="1"/>
          </p:cNvSpPr>
          <p:nvPr>
            <p:ph type="title"/>
          </p:nvPr>
        </p:nvSpPr>
        <p:spPr/>
        <p:txBody>
          <a:bodyPr/>
          <a:lstStyle/>
          <a:p>
            <a:r>
              <a:rPr lang="en-IN" dirty="0"/>
              <a:t>Check and Run Docker Container</a:t>
            </a:r>
          </a:p>
        </p:txBody>
      </p:sp>
      <p:sp>
        <p:nvSpPr>
          <p:cNvPr id="3" name="Content Placeholder 2">
            <a:extLst>
              <a:ext uri="{FF2B5EF4-FFF2-40B4-BE49-F238E27FC236}">
                <a16:creationId xmlns:a16="http://schemas.microsoft.com/office/drawing/2014/main" id="{C26FFC1C-ACA4-9C03-5DFD-E8945C774BBA}"/>
              </a:ext>
            </a:extLst>
          </p:cNvPr>
          <p:cNvSpPr>
            <a:spLocks noGrp="1"/>
          </p:cNvSpPr>
          <p:nvPr>
            <p:ph idx="1"/>
          </p:nvPr>
        </p:nvSpPr>
        <p:spPr/>
        <p:txBody>
          <a:bodyPr/>
          <a:lstStyle/>
          <a:p>
            <a:r>
              <a:rPr lang="sv-SE" dirty="0"/>
              <a:t>(venv) C:\code\flask-docker-app&gt;docker images</a:t>
            </a:r>
          </a:p>
          <a:p>
            <a:endParaRPr lang="sv-SE" dirty="0"/>
          </a:p>
          <a:p>
            <a:endParaRPr lang="sv-SE" dirty="0"/>
          </a:p>
          <a:p>
            <a:endParaRPr lang="sv-SE" dirty="0"/>
          </a:p>
          <a:p>
            <a:endParaRPr lang="sv-SE" dirty="0"/>
          </a:p>
          <a:p>
            <a:r>
              <a:rPr lang="sv-SE" dirty="0"/>
              <a:t>(venv) C:\code\flask-docker-app&gt;docker run -d -p 5000:5000 python-docker</a:t>
            </a:r>
            <a:endParaRPr lang="en-IN" dirty="0"/>
          </a:p>
        </p:txBody>
      </p:sp>
      <p:pic>
        <p:nvPicPr>
          <p:cNvPr id="5" name="Picture 4">
            <a:extLst>
              <a:ext uri="{FF2B5EF4-FFF2-40B4-BE49-F238E27FC236}">
                <a16:creationId xmlns:a16="http://schemas.microsoft.com/office/drawing/2014/main" id="{814F83DD-3716-5134-1A2F-8754C6EAF2AB}"/>
              </a:ext>
            </a:extLst>
          </p:cNvPr>
          <p:cNvPicPr>
            <a:picLocks noChangeAspect="1"/>
          </p:cNvPicPr>
          <p:nvPr/>
        </p:nvPicPr>
        <p:blipFill>
          <a:blip r:embed="rId2"/>
          <a:stretch>
            <a:fillRect/>
          </a:stretch>
        </p:blipFill>
        <p:spPr>
          <a:xfrm>
            <a:off x="838200" y="2347713"/>
            <a:ext cx="8190028" cy="1628386"/>
          </a:xfrm>
          <a:prstGeom prst="rect">
            <a:avLst/>
          </a:prstGeom>
        </p:spPr>
      </p:pic>
      <p:pic>
        <p:nvPicPr>
          <p:cNvPr id="8" name="Picture 7">
            <a:extLst>
              <a:ext uri="{FF2B5EF4-FFF2-40B4-BE49-F238E27FC236}">
                <a16:creationId xmlns:a16="http://schemas.microsoft.com/office/drawing/2014/main" id="{E86E2148-F6E7-FBFA-96CD-3825563F1C9B}"/>
              </a:ext>
            </a:extLst>
          </p:cNvPr>
          <p:cNvPicPr>
            <a:picLocks noChangeAspect="1"/>
          </p:cNvPicPr>
          <p:nvPr/>
        </p:nvPicPr>
        <p:blipFill>
          <a:blip r:embed="rId3"/>
          <a:stretch>
            <a:fillRect/>
          </a:stretch>
        </p:blipFill>
        <p:spPr>
          <a:xfrm>
            <a:off x="2102800" y="5203667"/>
            <a:ext cx="9903476" cy="888908"/>
          </a:xfrm>
          <a:prstGeom prst="rect">
            <a:avLst/>
          </a:prstGeom>
        </p:spPr>
      </p:pic>
    </p:spTree>
    <p:extLst>
      <p:ext uri="{BB962C8B-B14F-4D97-AF65-F5344CB8AC3E}">
        <p14:creationId xmlns:p14="http://schemas.microsoft.com/office/powerpoint/2010/main" val="2603241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8304-2F77-753F-DE59-AD14C1D482C5}"/>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C26FFC1C-ACA4-9C03-5DFD-E8945C774BBA}"/>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9FFB9618-89F8-DCB1-CD02-5A65C0F1366B}"/>
              </a:ext>
            </a:extLst>
          </p:cNvPr>
          <p:cNvPicPr>
            <a:picLocks noChangeAspect="1"/>
          </p:cNvPicPr>
          <p:nvPr/>
        </p:nvPicPr>
        <p:blipFill>
          <a:blip r:embed="rId2"/>
          <a:stretch>
            <a:fillRect/>
          </a:stretch>
        </p:blipFill>
        <p:spPr>
          <a:xfrm>
            <a:off x="1761247" y="2206662"/>
            <a:ext cx="5626392" cy="1481760"/>
          </a:xfrm>
          <a:prstGeom prst="rect">
            <a:avLst/>
          </a:prstGeom>
        </p:spPr>
      </p:pic>
    </p:spTree>
    <p:extLst>
      <p:ext uri="{BB962C8B-B14F-4D97-AF65-F5344CB8AC3E}">
        <p14:creationId xmlns:p14="http://schemas.microsoft.com/office/powerpoint/2010/main" val="5913821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BA904-9F5E-3359-B2D5-5DB9AA2BE23F}"/>
              </a:ext>
            </a:extLst>
          </p:cNvPr>
          <p:cNvSpPr>
            <a:spLocks noGrp="1"/>
          </p:cNvSpPr>
          <p:nvPr>
            <p:ph type="title"/>
          </p:nvPr>
        </p:nvSpPr>
        <p:spPr/>
        <p:txBody>
          <a:bodyPr/>
          <a:lstStyle/>
          <a:p>
            <a:r>
              <a:rPr lang="en-IN" dirty="0"/>
              <a:t>Python Flask and Docker Using Docker Compose (YAML)</a:t>
            </a:r>
          </a:p>
        </p:txBody>
      </p:sp>
      <p:sp>
        <p:nvSpPr>
          <p:cNvPr id="5" name="Text Placeholder 4">
            <a:extLst>
              <a:ext uri="{FF2B5EF4-FFF2-40B4-BE49-F238E27FC236}">
                <a16:creationId xmlns:a16="http://schemas.microsoft.com/office/drawing/2014/main" id="{67FCA589-B507-D10D-407B-9C99DCBF7C5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039072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E86A91-1E0C-B45F-B442-F49D0ACE2DCD}"/>
              </a:ext>
            </a:extLst>
          </p:cNvPr>
          <p:cNvSpPr>
            <a:spLocks noGrp="1"/>
          </p:cNvSpPr>
          <p:nvPr>
            <p:ph type="title"/>
          </p:nvPr>
        </p:nvSpPr>
        <p:spPr/>
        <p:txBody>
          <a:bodyPr/>
          <a:lstStyle/>
          <a:p>
            <a:r>
              <a:rPr lang="en-IN" dirty="0"/>
              <a:t>First Stop the Previous Container</a:t>
            </a:r>
          </a:p>
        </p:txBody>
      </p:sp>
      <p:sp>
        <p:nvSpPr>
          <p:cNvPr id="5" name="Content Placeholder 4">
            <a:extLst>
              <a:ext uri="{FF2B5EF4-FFF2-40B4-BE49-F238E27FC236}">
                <a16:creationId xmlns:a16="http://schemas.microsoft.com/office/drawing/2014/main" id="{B9A74159-5861-52EF-AD91-54802B2332FB}"/>
              </a:ext>
            </a:extLst>
          </p:cNvPr>
          <p:cNvSpPr>
            <a:spLocks noGrp="1"/>
          </p:cNvSpPr>
          <p:nvPr>
            <p:ph idx="1"/>
          </p:nvPr>
        </p:nvSpPr>
        <p:spPr/>
        <p:txBody>
          <a:bodyPr>
            <a:normAutofit/>
          </a:bodyPr>
          <a:lstStyle/>
          <a:p>
            <a:r>
              <a:rPr lang="en-IN" dirty="0"/>
              <a:t>List all the running containers</a:t>
            </a:r>
          </a:p>
          <a:p>
            <a:pPr lvl="1"/>
            <a:r>
              <a:rPr lang="sv-SE" dirty="0"/>
              <a:t>(venv) C:\code\flask-docker-app&gt;docker ps</a:t>
            </a:r>
          </a:p>
          <a:p>
            <a:pPr lvl="1"/>
            <a:endParaRPr lang="sv-SE" dirty="0"/>
          </a:p>
          <a:p>
            <a:pPr lvl="1"/>
            <a:endParaRPr lang="sv-SE" dirty="0"/>
          </a:p>
          <a:p>
            <a:r>
              <a:rPr lang="sv-SE" dirty="0"/>
              <a:t>Stop the container</a:t>
            </a:r>
          </a:p>
          <a:p>
            <a:pPr lvl="1"/>
            <a:r>
              <a:rPr lang="sv-SE" dirty="0"/>
              <a:t>(venv) C:\code\flask-docker-app&gt;docker container stop 950825d9c8d7</a:t>
            </a:r>
          </a:p>
          <a:p>
            <a:pPr lvl="1"/>
            <a:endParaRPr lang="sv-SE" dirty="0"/>
          </a:p>
          <a:p>
            <a:pPr lvl="1"/>
            <a:endParaRPr lang="sv-SE" dirty="0"/>
          </a:p>
          <a:p>
            <a:r>
              <a:rPr lang="sv-SE" dirty="0"/>
              <a:t>Confirm</a:t>
            </a:r>
          </a:p>
          <a:p>
            <a:pPr lvl="1"/>
            <a:r>
              <a:rPr lang="sv-SE" dirty="0"/>
              <a:t>(venv) C:\code\flask-docker-app&gt;docker ps -a</a:t>
            </a:r>
            <a:endParaRPr lang="en-IN" dirty="0"/>
          </a:p>
        </p:txBody>
      </p:sp>
      <p:pic>
        <p:nvPicPr>
          <p:cNvPr id="7" name="Picture 6">
            <a:extLst>
              <a:ext uri="{FF2B5EF4-FFF2-40B4-BE49-F238E27FC236}">
                <a16:creationId xmlns:a16="http://schemas.microsoft.com/office/drawing/2014/main" id="{DB1386DD-A3BC-8C7D-3FCF-949705BA8D33}"/>
              </a:ext>
            </a:extLst>
          </p:cNvPr>
          <p:cNvPicPr>
            <a:picLocks noChangeAspect="1"/>
          </p:cNvPicPr>
          <p:nvPr/>
        </p:nvPicPr>
        <p:blipFill>
          <a:blip r:embed="rId2"/>
          <a:stretch>
            <a:fillRect/>
          </a:stretch>
        </p:blipFill>
        <p:spPr>
          <a:xfrm>
            <a:off x="815703" y="2793553"/>
            <a:ext cx="10560593" cy="736638"/>
          </a:xfrm>
          <a:prstGeom prst="rect">
            <a:avLst/>
          </a:prstGeom>
        </p:spPr>
      </p:pic>
      <p:pic>
        <p:nvPicPr>
          <p:cNvPr id="9" name="Picture 8">
            <a:extLst>
              <a:ext uri="{FF2B5EF4-FFF2-40B4-BE49-F238E27FC236}">
                <a16:creationId xmlns:a16="http://schemas.microsoft.com/office/drawing/2014/main" id="{35E2C032-7A9C-D013-E9A5-142F557E825C}"/>
              </a:ext>
            </a:extLst>
          </p:cNvPr>
          <p:cNvPicPr>
            <a:picLocks noChangeAspect="1"/>
          </p:cNvPicPr>
          <p:nvPr/>
        </p:nvPicPr>
        <p:blipFill>
          <a:blip r:embed="rId3"/>
          <a:stretch>
            <a:fillRect/>
          </a:stretch>
        </p:blipFill>
        <p:spPr>
          <a:xfrm>
            <a:off x="1642295" y="4475002"/>
            <a:ext cx="5537485" cy="539778"/>
          </a:xfrm>
          <a:prstGeom prst="rect">
            <a:avLst/>
          </a:prstGeom>
        </p:spPr>
      </p:pic>
      <p:pic>
        <p:nvPicPr>
          <p:cNvPr id="13" name="Picture 12">
            <a:extLst>
              <a:ext uri="{FF2B5EF4-FFF2-40B4-BE49-F238E27FC236}">
                <a16:creationId xmlns:a16="http://schemas.microsoft.com/office/drawing/2014/main" id="{8089E12A-7C07-7AE6-4587-243A6FEA0C3A}"/>
              </a:ext>
            </a:extLst>
          </p:cNvPr>
          <p:cNvPicPr>
            <a:picLocks noChangeAspect="1"/>
          </p:cNvPicPr>
          <p:nvPr/>
        </p:nvPicPr>
        <p:blipFill>
          <a:blip r:embed="rId4"/>
          <a:stretch>
            <a:fillRect/>
          </a:stretch>
        </p:blipFill>
        <p:spPr>
          <a:xfrm>
            <a:off x="2074752" y="6006843"/>
            <a:ext cx="10528841" cy="819192"/>
          </a:xfrm>
          <a:prstGeom prst="rect">
            <a:avLst/>
          </a:prstGeom>
        </p:spPr>
      </p:pic>
    </p:spTree>
    <p:extLst>
      <p:ext uri="{BB962C8B-B14F-4D97-AF65-F5344CB8AC3E}">
        <p14:creationId xmlns:p14="http://schemas.microsoft.com/office/powerpoint/2010/main" val="26809144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a:t>Create a New Application from Scratch</a:t>
            </a:r>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a:bodyPr>
          <a:lstStyle/>
          <a:p>
            <a:r>
              <a:rPr lang="en-IN" dirty="0"/>
              <a:t>Create a directory flask-docker-app</a:t>
            </a:r>
          </a:p>
          <a:p>
            <a:pPr lvl="1"/>
            <a:r>
              <a:rPr lang="en-IN" dirty="0"/>
              <a:t>C:\code&gt;mkdir flask-docker-composer-app</a:t>
            </a:r>
          </a:p>
          <a:p>
            <a:r>
              <a:rPr lang="en-IN" dirty="0"/>
              <a:t>Go to the above directory</a:t>
            </a:r>
          </a:p>
          <a:p>
            <a:pPr lvl="1"/>
            <a:r>
              <a:rPr lang="en-IN" dirty="0"/>
              <a:t>C:\code&gt;cd flask-docker-composer-app</a:t>
            </a:r>
          </a:p>
        </p:txBody>
      </p:sp>
    </p:spTree>
    <p:extLst>
      <p:ext uri="{BB962C8B-B14F-4D97-AF65-F5344CB8AC3E}">
        <p14:creationId xmlns:p14="http://schemas.microsoft.com/office/powerpoint/2010/main" val="13800424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6DCA5-00C9-9129-06AE-40F1D6AA1946}"/>
              </a:ext>
            </a:extLst>
          </p:cNvPr>
          <p:cNvSpPr>
            <a:spLocks noGrp="1"/>
          </p:cNvSpPr>
          <p:nvPr>
            <p:ph type="title"/>
          </p:nvPr>
        </p:nvSpPr>
        <p:spPr/>
        <p:txBody>
          <a:bodyPr/>
          <a:lstStyle/>
          <a:p>
            <a:r>
              <a:rPr lang="en-IN" dirty="0"/>
              <a:t>main.py (c:\code\flask-docker-composer-app)</a:t>
            </a:r>
          </a:p>
        </p:txBody>
      </p:sp>
      <p:sp>
        <p:nvSpPr>
          <p:cNvPr id="5" name="Content Placeholder 4">
            <a:extLst>
              <a:ext uri="{FF2B5EF4-FFF2-40B4-BE49-F238E27FC236}">
                <a16:creationId xmlns:a16="http://schemas.microsoft.com/office/drawing/2014/main" id="{6447FB7F-5065-721C-640F-ADEC2D794ACA}"/>
              </a:ext>
            </a:extLst>
          </p:cNvPr>
          <p:cNvSpPr>
            <a:spLocks noGrp="1"/>
          </p:cNvSpPr>
          <p:nvPr>
            <p:ph idx="1"/>
          </p:nvPr>
        </p:nvSpPr>
        <p:spPr/>
        <p:txBody>
          <a:bodyPr>
            <a:normAutofit lnSpcReduction="10000"/>
          </a:bodyPr>
          <a:lstStyle/>
          <a:p>
            <a:r>
              <a:rPr lang="en-US" dirty="0"/>
              <a:t>from flask import Flask</a:t>
            </a:r>
          </a:p>
          <a:p>
            <a:r>
              <a:rPr lang="en-US" dirty="0"/>
              <a:t>app = Flask(__name__)</a:t>
            </a:r>
          </a:p>
          <a:p>
            <a:endParaRPr lang="en-US" dirty="0"/>
          </a:p>
          <a:p>
            <a:r>
              <a:rPr lang="en-US" dirty="0"/>
              <a:t>@app.route('/')</a:t>
            </a:r>
          </a:p>
          <a:p>
            <a:r>
              <a:rPr lang="en-US" dirty="0"/>
              <a:t>def </a:t>
            </a:r>
            <a:r>
              <a:rPr lang="en-US" dirty="0" err="1"/>
              <a:t>hello_world</a:t>
            </a:r>
            <a:r>
              <a:rPr lang="en-US" dirty="0"/>
              <a:t>():</a:t>
            </a:r>
          </a:p>
          <a:p>
            <a:r>
              <a:rPr lang="en-US" dirty="0"/>
              <a:t>	return 'Hello World'</a:t>
            </a:r>
          </a:p>
          <a:p>
            <a:endParaRPr lang="en-US" dirty="0"/>
          </a:p>
          <a:p>
            <a:r>
              <a:rPr lang="en-US" dirty="0"/>
              <a:t>if __name__ == '__main__':</a:t>
            </a:r>
          </a:p>
          <a:p>
            <a:r>
              <a:rPr lang="en-US" dirty="0"/>
              <a:t>	</a:t>
            </a:r>
            <a:r>
              <a:rPr lang="en-US" dirty="0" err="1"/>
              <a:t>app.run</a:t>
            </a:r>
            <a:r>
              <a:rPr lang="en-US" dirty="0"/>
              <a:t>(host="0.0.0.0", debug=True)</a:t>
            </a:r>
          </a:p>
          <a:p>
            <a:endParaRPr lang="en-IN" dirty="0"/>
          </a:p>
        </p:txBody>
      </p:sp>
    </p:spTree>
    <p:extLst>
      <p:ext uri="{BB962C8B-B14F-4D97-AF65-F5344CB8AC3E}">
        <p14:creationId xmlns:p14="http://schemas.microsoft.com/office/powerpoint/2010/main" val="12668576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6DCA5-00C9-9129-06AE-40F1D6AA1946}"/>
              </a:ext>
            </a:extLst>
          </p:cNvPr>
          <p:cNvSpPr>
            <a:spLocks noGrp="1"/>
          </p:cNvSpPr>
          <p:nvPr>
            <p:ph type="title"/>
          </p:nvPr>
        </p:nvSpPr>
        <p:spPr/>
        <p:txBody>
          <a:bodyPr/>
          <a:lstStyle/>
          <a:p>
            <a:r>
              <a:rPr lang="en-IN" dirty="0"/>
              <a:t>docker-</a:t>
            </a:r>
            <a:r>
              <a:rPr lang="en-IN" dirty="0" err="1"/>
              <a:t>compose.yml</a:t>
            </a:r>
            <a:endParaRPr lang="en-IN" dirty="0"/>
          </a:p>
        </p:txBody>
      </p:sp>
      <p:sp>
        <p:nvSpPr>
          <p:cNvPr id="5" name="Content Placeholder 4">
            <a:extLst>
              <a:ext uri="{FF2B5EF4-FFF2-40B4-BE49-F238E27FC236}">
                <a16:creationId xmlns:a16="http://schemas.microsoft.com/office/drawing/2014/main" id="{6447FB7F-5065-721C-640F-ADEC2D794ACA}"/>
              </a:ext>
            </a:extLst>
          </p:cNvPr>
          <p:cNvSpPr>
            <a:spLocks noGrp="1"/>
          </p:cNvSpPr>
          <p:nvPr>
            <p:ph idx="1"/>
          </p:nvPr>
        </p:nvSpPr>
        <p:spPr/>
        <p:txBody>
          <a:bodyPr>
            <a:normAutofit lnSpcReduction="10000"/>
          </a:bodyPr>
          <a:lstStyle/>
          <a:p>
            <a:r>
              <a:rPr lang="en-US" dirty="0"/>
              <a:t>version: "3.8"</a:t>
            </a:r>
          </a:p>
          <a:p>
            <a:r>
              <a:rPr lang="en-US" dirty="0"/>
              <a:t>services:</a:t>
            </a:r>
          </a:p>
          <a:p>
            <a:r>
              <a:rPr lang="en-US" dirty="0"/>
              <a:t>  app:</a:t>
            </a:r>
          </a:p>
          <a:p>
            <a:r>
              <a:rPr lang="en-US" dirty="0"/>
              <a:t>    build: .</a:t>
            </a:r>
          </a:p>
          <a:p>
            <a:r>
              <a:rPr lang="en-US" dirty="0"/>
              <a:t>    command: python main.py</a:t>
            </a:r>
          </a:p>
          <a:p>
            <a:r>
              <a:rPr lang="en-US" dirty="0"/>
              <a:t>    ports:</a:t>
            </a:r>
          </a:p>
          <a:p>
            <a:r>
              <a:rPr lang="en-US" dirty="0"/>
              <a:t>      - "5000:5000"</a:t>
            </a:r>
          </a:p>
          <a:p>
            <a:r>
              <a:rPr lang="en-US" dirty="0"/>
              <a:t>    volumes:</a:t>
            </a:r>
          </a:p>
          <a:p>
            <a:r>
              <a:rPr lang="en-US" dirty="0"/>
              <a:t>      - .:/python-flask</a:t>
            </a:r>
          </a:p>
        </p:txBody>
      </p:sp>
    </p:spTree>
    <p:extLst>
      <p:ext uri="{BB962C8B-B14F-4D97-AF65-F5344CB8AC3E}">
        <p14:creationId xmlns:p14="http://schemas.microsoft.com/office/powerpoint/2010/main" val="44907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BA918A-EF02-598F-AB77-B989C4EE957C}"/>
              </a:ext>
            </a:extLst>
          </p:cNvPr>
          <p:cNvSpPr>
            <a:spLocks noGrp="1"/>
          </p:cNvSpPr>
          <p:nvPr>
            <p:ph type="title"/>
          </p:nvPr>
        </p:nvSpPr>
        <p:spPr/>
        <p:txBody>
          <a:bodyPr/>
          <a:lstStyle/>
          <a:p>
            <a:r>
              <a:rPr lang="en-IN" dirty="0"/>
              <a:t>Check for Virtualization Support</a:t>
            </a:r>
          </a:p>
        </p:txBody>
      </p:sp>
      <p:sp>
        <p:nvSpPr>
          <p:cNvPr id="5" name="Content Placeholder 4">
            <a:extLst>
              <a:ext uri="{FF2B5EF4-FFF2-40B4-BE49-F238E27FC236}">
                <a16:creationId xmlns:a16="http://schemas.microsoft.com/office/drawing/2014/main" id="{708CB2E3-5FD1-FD24-DCBE-9F602978BFF9}"/>
              </a:ext>
            </a:extLst>
          </p:cNvPr>
          <p:cNvSpPr>
            <a:spLocks noGrp="1"/>
          </p:cNvSpPr>
          <p:nvPr>
            <p:ph idx="1"/>
          </p:nvPr>
        </p:nvSpPr>
        <p:spPr/>
        <p:txBody>
          <a:bodyPr/>
          <a:lstStyle/>
          <a:p>
            <a:r>
              <a:rPr lang="en-IN" dirty="0"/>
              <a:t>Search for ‘Turn Windows Features on or off’</a:t>
            </a:r>
          </a:p>
          <a:p>
            <a:r>
              <a:rPr lang="en-IN" dirty="0"/>
              <a:t>Then check the checkboxes, if required and restart</a:t>
            </a:r>
          </a:p>
        </p:txBody>
      </p:sp>
      <p:pic>
        <p:nvPicPr>
          <p:cNvPr id="7" name="Picture 6">
            <a:extLst>
              <a:ext uri="{FF2B5EF4-FFF2-40B4-BE49-F238E27FC236}">
                <a16:creationId xmlns:a16="http://schemas.microsoft.com/office/drawing/2014/main" id="{D0AB6D1C-E343-7C0C-E20B-A85279332909}"/>
              </a:ext>
            </a:extLst>
          </p:cNvPr>
          <p:cNvPicPr>
            <a:picLocks noChangeAspect="1"/>
          </p:cNvPicPr>
          <p:nvPr/>
        </p:nvPicPr>
        <p:blipFill>
          <a:blip r:embed="rId2"/>
          <a:stretch>
            <a:fillRect/>
          </a:stretch>
        </p:blipFill>
        <p:spPr>
          <a:xfrm>
            <a:off x="6235693" y="2781841"/>
            <a:ext cx="4426177" cy="3924502"/>
          </a:xfrm>
          <a:prstGeom prst="rect">
            <a:avLst/>
          </a:prstGeom>
        </p:spPr>
      </p:pic>
    </p:spTree>
    <p:extLst>
      <p:ext uri="{BB962C8B-B14F-4D97-AF65-F5344CB8AC3E}">
        <p14:creationId xmlns:p14="http://schemas.microsoft.com/office/powerpoint/2010/main" val="9867734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6DCA5-00C9-9129-06AE-40F1D6AA1946}"/>
              </a:ext>
            </a:extLst>
          </p:cNvPr>
          <p:cNvSpPr>
            <a:spLocks noGrp="1"/>
          </p:cNvSpPr>
          <p:nvPr>
            <p:ph type="title"/>
          </p:nvPr>
        </p:nvSpPr>
        <p:spPr/>
        <p:txBody>
          <a:bodyPr/>
          <a:lstStyle/>
          <a:p>
            <a:r>
              <a:rPr lang="en-IN" dirty="0" err="1"/>
              <a:t>Dockerfile</a:t>
            </a:r>
            <a:endParaRPr lang="en-IN" dirty="0"/>
          </a:p>
        </p:txBody>
      </p:sp>
      <p:sp>
        <p:nvSpPr>
          <p:cNvPr id="5" name="Content Placeholder 4">
            <a:extLst>
              <a:ext uri="{FF2B5EF4-FFF2-40B4-BE49-F238E27FC236}">
                <a16:creationId xmlns:a16="http://schemas.microsoft.com/office/drawing/2014/main" id="{6447FB7F-5065-721C-640F-ADEC2D794ACA}"/>
              </a:ext>
            </a:extLst>
          </p:cNvPr>
          <p:cNvSpPr>
            <a:spLocks noGrp="1"/>
          </p:cNvSpPr>
          <p:nvPr>
            <p:ph idx="1"/>
          </p:nvPr>
        </p:nvSpPr>
        <p:spPr/>
        <p:txBody>
          <a:bodyPr>
            <a:normAutofit/>
          </a:bodyPr>
          <a:lstStyle/>
          <a:p>
            <a:r>
              <a:rPr lang="en-US" dirty="0"/>
              <a:t>FROM python:3.9.1</a:t>
            </a:r>
          </a:p>
          <a:p>
            <a:r>
              <a:rPr lang="en-US" dirty="0"/>
              <a:t>ADD . /python-flask</a:t>
            </a:r>
          </a:p>
          <a:p>
            <a:r>
              <a:rPr lang="en-US" dirty="0"/>
              <a:t>WORKDIR /python-flask</a:t>
            </a:r>
          </a:p>
          <a:p>
            <a:r>
              <a:rPr lang="en-US" dirty="0"/>
              <a:t>RUN pip install -r requirements.txt</a:t>
            </a:r>
          </a:p>
          <a:p>
            <a:endParaRPr lang="en-US" dirty="0"/>
          </a:p>
        </p:txBody>
      </p:sp>
    </p:spTree>
    <p:extLst>
      <p:ext uri="{BB962C8B-B14F-4D97-AF65-F5344CB8AC3E}">
        <p14:creationId xmlns:p14="http://schemas.microsoft.com/office/powerpoint/2010/main" val="40141305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6DCA5-00C9-9129-06AE-40F1D6AA1946}"/>
              </a:ext>
            </a:extLst>
          </p:cNvPr>
          <p:cNvSpPr>
            <a:spLocks noGrp="1"/>
          </p:cNvSpPr>
          <p:nvPr>
            <p:ph type="title"/>
          </p:nvPr>
        </p:nvSpPr>
        <p:spPr/>
        <p:txBody>
          <a:bodyPr/>
          <a:lstStyle/>
          <a:p>
            <a:r>
              <a:rPr lang="en-IN" dirty="0"/>
              <a:t>requirements.txt</a:t>
            </a:r>
          </a:p>
        </p:txBody>
      </p:sp>
      <p:sp>
        <p:nvSpPr>
          <p:cNvPr id="5" name="Content Placeholder 4">
            <a:extLst>
              <a:ext uri="{FF2B5EF4-FFF2-40B4-BE49-F238E27FC236}">
                <a16:creationId xmlns:a16="http://schemas.microsoft.com/office/drawing/2014/main" id="{6447FB7F-5065-721C-640F-ADEC2D794ACA}"/>
              </a:ext>
            </a:extLst>
          </p:cNvPr>
          <p:cNvSpPr>
            <a:spLocks noGrp="1"/>
          </p:cNvSpPr>
          <p:nvPr>
            <p:ph idx="1"/>
          </p:nvPr>
        </p:nvSpPr>
        <p:spPr/>
        <p:txBody>
          <a:bodyPr>
            <a:normAutofit/>
          </a:bodyPr>
          <a:lstStyle/>
          <a:p>
            <a:r>
              <a:rPr lang="en-US" dirty="0"/>
              <a:t>Flask</a:t>
            </a:r>
          </a:p>
        </p:txBody>
      </p:sp>
    </p:spTree>
    <p:extLst>
      <p:ext uri="{BB962C8B-B14F-4D97-AF65-F5344CB8AC3E}">
        <p14:creationId xmlns:p14="http://schemas.microsoft.com/office/powerpoint/2010/main" val="2310006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E444E-12BD-0089-1895-DD464B395B1C}"/>
              </a:ext>
            </a:extLst>
          </p:cNvPr>
          <p:cNvSpPr>
            <a:spLocks noGrp="1"/>
          </p:cNvSpPr>
          <p:nvPr>
            <p:ph type="title"/>
          </p:nvPr>
        </p:nvSpPr>
        <p:spPr/>
        <p:txBody>
          <a:bodyPr/>
          <a:lstStyle/>
          <a:p>
            <a:r>
              <a:rPr lang="en-IN" dirty="0"/>
              <a:t>Compose and Run</a:t>
            </a:r>
          </a:p>
        </p:txBody>
      </p:sp>
      <p:sp>
        <p:nvSpPr>
          <p:cNvPr id="3" name="Content Placeholder 2">
            <a:extLst>
              <a:ext uri="{FF2B5EF4-FFF2-40B4-BE49-F238E27FC236}">
                <a16:creationId xmlns:a16="http://schemas.microsoft.com/office/drawing/2014/main" id="{F2B7C325-0EE5-8FEC-B48B-722859607B59}"/>
              </a:ext>
            </a:extLst>
          </p:cNvPr>
          <p:cNvSpPr>
            <a:spLocks noGrp="1"/>
          </p:cNvSpPr>
          <p:nvPr>
            <p:ph idx="1"/>
          </p:nvPr>
        </p:nvSpPr>
        <p:spPr/>
        <p:txBody>
          <a:bodyPr/>
          <a:lstStyle/>
          <a:p>
            <a:r>
              <a:rPr lang="en-IN" dirty="0"/>
              <a:t>C:\code\flask-docker-composer-app&gt;docker compose up</a:t>
            </a:r>
          </a:p>
        </p:txBody>
      </p:sp>
      <p:pic>
        <p:nvPicPr>
          <p:cNvPr id="5" name="Picture 4">
            <a:extLst>
              <a:ext uri="{FF2B5EF4-FFF2-40B4-BE49-F238E27FC236}">
                <a16:creationId xmlns:a16="http://schemas.microsoft.com/office/drawing/2014/main" id="{34F81795-119A-C268-D625-A5AADE7B69FE}"/>
              </a:ext>
            </a:extLst>
          </p:cNvPr>
          <p:cNvPicPr>
            <a:picLocks noChangeAspect="1"/>
          </p:cNvPicPr>
          <p:nvPr/>
        </p:nvPicPr>
        <p:blipFill>
          <a:blip r:embed="rId2"/>
          <a:stretch>
            <a:fillRect/>
          </a:stretch>
        </p:blipFill>
        <p:spPr>
          <a:xfrm>
            <a:off x="838200" y="2477215"/>
            <a:ext cx="10033516" cy="3048157"/>
          </a:xfrm>
          <a:prstGeom prst="rect">
            <a:avLst/>
          </a:prstGeom>
        </p:spPr>
      </p:pic>
    </p:spTree>
    <p:extLst>
      <p:ext uri="{BB962C8B-B14F-4D97-AF65-F5344CB8AC3E}">
        <p14:creationId xmlns:p14="http://schemas.microsoft.com/office/powerpoint/2010/main" val="26240312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E444E-12BD-0089-1895-DD464B395B1C}"/>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F2B7C325-0EE5-8FEC-B48B-722859607B59}"/>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23EBC80E-CE80-499F-9309-49B0DB24E20F}"/>
              </a:ext>
            </a:extLst>
          </p:cNvPr>
          <p:cNvPicPr>
            <a:picLocks noChangeAspect="1"/>
          </p:cNvPicPr>
          <p:nvPr/>
        </p:nvPicPr>
        <p:blipFill>
          <a:blip r:embed="rId2"/>
          <a:stretch>
            <a:fillRect/>
          </a:stretch>
        </p:blipFill>
        <p:spPr>
          <a:xfrm>
            <a:off x="2175616" y="2076634"/>
            <a:ext cx="4886441" cy="1817272"/>
          </a:xfrm>
          <a:prstGeom prst="rect">
            <a:avLst/>
          </a:prstGeom>
        </p:spPr>
      </p:pic>
    </p:spTree>
    <p:extLst>
      <p:ext uri="{BB962C8B-B14F-4D97-AF65-F5344CB8AC3E}">
        <p14:creationId xmlns:p14="http://schemas.microsoft.com/office/powerpoint/2010/main" val="527480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AD0D9-59E8-E435-6FDF-A6CED178D399}"/>
              </a:ext>
            </a:extLst>
          </p:cNvPr>
          <p:cNvSpPr>
            <a:spLocks noGrp="1"/>
          </p:cNvSpPr>
          <p:nvPr>
            <p:ph type="title"/>
          </p:nvPr>
        </p:nvSpPr>
        <p:spPr/>
        <p:txBody>
          <a:bodyPr/>
          <a:lstStyle/>
          <a:p>
            <a:r>
              <a:rPr lang="en-IN" dirty="0"/>
              <a:t>Docker Container for a Spring Boot Application</a:t>
            </a:r>
          </a:p>
        </p:txBody>
      </p:sp>
      <p:sp>
        <p:nvSpPr>
          <p:cNvPr id="5" name="Text Placeholder 4">
            <a:extLst>
              <a:ext uri="{FF2B5EF4-FFF2-40B4-BE49-F238E27FC236}">
                <a16:creationId xmlns:a16="http://schemas.microsoft.com/office/drawing/2014/main" id="{AD590A36-377A-B421-8A3D-1699B33D0F8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935672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BF23A-E8B3-15A7-BC1E-AC0EAF8EED6B}"/>
              </a:ext>
            </a:extLst>
          </p:cNvPr>
          <p:cNvSpPr>
            <a:spLocks noGrp="1"/>
          </p:cNvSpPr>
          <p:nvPr>
            <p:ph type="title"/>
          </p:nvPr>
        </p:nvSpPr>
        <p:spPr/>
        <p:txBody>
          <a:bodyPr/>
          <a:lstStyle/>
          <a:p>
            <a:r>
              <a:rPr lang="en-IN" dirty="0"/>
              <a:t>Spring </a:t>
            </a:r>
            <a:r>
              <a:rPr lang="en-IN" dirty="0" err="1"/>
              <a:t>Initializr</a:t>
            </a:r>
            <a:endParaRPr lang="en-IN" dirty="0"/>
          </a:p>
        </p:txBody>
      </p:sp>
      <p:sp>
        <p:nvSpPr>
          <p:cNvPr id="5" name="Content Placeholder 4">
            <a:extLst>
              <a:ext uri="{FF2B5EF4-FFF2-40B4-BE49-F238E27FC236}">
                <a16:creationId xmlns:a16="http://schemas.microsoft.com/office/drawing/2014/main" id="{FFE56945-3CF4-456C-EA01-E903382BBCD3}"/>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645D0FA2-84C8-AA92-7418-CE304473A79D}"/>
              </a:ext>
            </a:extLst>
          </p:cNvPr>
          <p:cNvPicPr>
            <a:picLocks noChangeAspect="1"/>
          </p:cNvPicPr>
          <p:nvPr/>
        </p:nvPicPr>
        <p:blipFill>
          <a:blip r:embed="rId2"/>
          <a:stretch>
            <a:fillRect/>
          </a:stretch>
        </p:blipFill>
        <p:spPr>
          <a:xfrm>
            <a:off x="838200" y="1485104"/>
            <a:ext cx="9671547" cy="4565885"/>
          </a:xfrm>
          <a:prstGeom prst="rect">
            <a:avLst/>
          </a:prstGeom>
        </p:spPr>
      </p:pic>
    </p:spTree>
    <p:extLst>
      <p:ext uri="{BB962C8B-B14F-4D97-AF65-F5344CB8AC3E}">
        <p14:creationId xmlns:p14="http://schemas.microsoft.com/office/powerpoint/2010/main" val="12171998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4E97-5806-8227-773A-F66112A93C83}"/>
              </a:ext>
            </a:extLst>
          </p:cNvPr>
          <p:cNvSpPr>
            <a:spLocks noGrp="1"/>
          </p:cNvSpPr>
          <p:nvPr>
            <p:ph type="title"/>
          </p:nvPr>
        </p:nvSpPr>
        <p:spPr/>
        <p:txBody>
          <a:bodyPr/>
          <a:lstStyle/>
          <a:p>
            <a:r>
              <a:rPr lang="en-IN" dirty="0"/>
              <a:t>Directory Structure</a:t>
            </a:r>
          </a:p>
        </p:txBody>
      </p:sp>
      <p:sp>
        <p:nvSpPr>
          <p:cNvPr id="3" name="Content Placeholder 2">
            <a:extLst>
              <a:ext uri="{FF2B5EF4-FFF2-40B4-BE49-F238E27FC236}">
                <a16:creationId xmlns:a16="http://schemas.microsoft.com/office/drawing/2014/main" id="{64176737-91EA-EE5A-5A38-3945C63219D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997A385-72C3-4DE2-6A1A-01484E94B078}"/>
              </a:ext>
            </a:extLst>
          </p:cNvPr>
          <p:cNvPicPr>
            <a:picLocks noChangeAspect="1"/>
          </p:cNvPicPr>
          <p:nvPr/>
        </p:nvPicPr>
        <p:blipFill>
          <a:blip r:embed="rId2"/>
          <a:stretch>
            <a:fillRect/>
          </a:stretch>
        </p:blipFill>
        <p:spPr>
          <a:xfrm>
            <a:off x="1349980" y="2347034"/>
            <a:ext cx="8382431" cy="3308520"/>
          </a:xfrm>
          <a:prstGeom prst="rect">
            <a:avLst/>
          </a:prstGeom>
        </p:spPr>
      </p:pic>
    </p:spTree>
    <p:extLst>
      <p:ext uri="{BB962C8B-B14F-4D97-AF65-F5344CB8AC3E}">
        <p14:creationId xmlns:p14="http://schemas.microsoft.com/office/powerpoint/2010/main" val="7800880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24B8-1A1F-D9C2-9C4B-397259A76F76}"/>
              </a:ext>
            </a:extLst>
          </p:cNvPr>
          <p:cNvSpPr>
            <a:spLocks noGrp="1"/>
          </p:cNvSpPr>
          <p:nvPr>
            <p:ph type="title"/>
          </p:nvPr>
        </p:nvSpPr>
        <p:spPr/>
        <p:txBody>
          <a:bodyPr>
            <a:noAutofit/>
          </a:bodyPr>
          <a:lstStyle/>
          <a:p>
            <a:r>
              <a:rPr lang="en-IN" sz="2800" dirty="0"/>
              <a:t>Main Class (C:\code\spring\springbootdocker\src\main\java\com\example\springbootdocker\ SpringbootdockerApplication.java)</a:t>
            </a:r>
          </a:p>
        </p:txBody>
      </p:sp>
      <p:sp>
        <p:nvSpPr>
          <p:cNvPr id="3" name="Content Placeholder 2">
            <a:extLst>
              <a:ext uri="{FF2B5EF4-FFF2-40B4-BE49-F238E27FC236}">
                <a16:creationId xmlns:a16="http://schemas.microsoft.com/office/drawing/2014/main" id="{F16882E1-6E99-3FC7-6047-092D7A36968F}"/>
              </a:ext>
            </a:extLst>
          </p:cNvPr>
          <p:cNvSpPr>
            <a:spLocks noGrp="1"/>
          </p:cNvSpPr>
          <p:nvPr>
            <p:ph idx="1"/>
          </p:nvPr>
        </p:nvSpPr>
        <p:spPr/>
        <p:txBody>
          <a:bodyPr>
            <a:normAutofit fontScale="62500" lnSpcReduction="20000"/>
          </a:bodyPr>
          <a:lstStyle/>
          <a:p>
            <a:r>
              <a:rPr lang="en-IN" dirty="0"/>
              <a:t>package </a:t>
            </a:r>
            <a:r>
              <a:rPr lang="en-IN" dirty="0" err="1"/>
              <a:t>com.example.springbootdocker</a:t>
            </a:r>
            <a:r>
              <a:rPr lang="en-IN" dirty="0"/>
              <a:t>;</a:t>
            </a:r>
          </a:p>
          <a:p>
            <a:endParaRPr lang="en-IN" dirty="0"/>
          </a:p>
          <a:p>
            <a:r>
              <a:rPr lang="en-IN" dirty="0"/>
              <a:t>import </a:t>
            </a:r>
            <a:r>
              <a:rPr lang="en-IN" dirty="0" err="1"/>
              <a:t>org.springframework.boot.SpringApplication</a:t>
            </a:r>
            <a:r>
              <a:rPr lang="en-IN" dirty="0"/>
              <a:t>;</a:t>
            </a:r>
          </a:p>
          <a:p>
            <a:r>
              <a:rPr lang="en-IN" dirty="0"/>
              <a:t>import </a:t>
            </a:r>
            <a:r>
              <a:rPr lang="en-IN" dirty="0" err="1"/>
              <a:t>org.springframework.boot.autoconfigure.SpringBootApplication</a:t>
            </a:r>
            <a:r>
              <a:rPr lang="en-IN" dirty="0"/>
              <a:t>;</a:t>
            </a:r>
          </a:p>
          <a:p>
            <a:endParaRPr lang="en-IN" dirty="0"/>
          </a:p>
          <a:p>
            <a:r>
              <a:rPr lang="en-IN" dirty="0"/>
              <a:t>@SpringBootApplication</a:t>
            </a:r>
          </a:p>
          <a:p>
            <a:r>
              <a:rPr lang="en-IN" dirty="0"/>
              <a:t>public class </a:t>
            </a:r>
            <a:r>
              <a:rPr lang="en-IN" dirty="0" err="1"/>
              <a:t>SpringbootdockerApplication</a:t>
            </a:r>
            <a:r>
              <a:rPr lang="en-IN" dirty="0"/>
              <a:t> {</a:t>
            </a:r>
          </a:p>
          <a:p>
            <a:endParaRPr lang="en-IN" dirty="0"/>
          </a:p>
          <a:p>
            <a:r>
              <a:rPr lang="en-IN" dirty="0"/>
              <a:t>	public static void main(String[] </a:t>
            </a:r>
            <a:r>
              <a:rPr lang="en-IN" dirty="0" err="1"/>
              <a:t>args</a:t>
            </a:r>
            <a:r>
              <a:rPr lang="en-IN" dirty="0"/>
              <a:t>) {</a:t>
            </a:r>
          </a:p>
          <a:p>
            <a:r>
              <a:rPr lang="en-IN" dirty="0"/>
              <a:t>		</a:t>
            </a:r>
            <a:r>
              <a:rPr lang="en-IN" dirty="0" err="1"/>
              <a:t>SpringApplication.run</a:t>
            </a:r>
            <a:r>
              <a:rPr lang="en-IN" dirty="0"/>
              <a:t>(</a:t>
            </a:r>
            <a:r>
              <a:rPr lang="en-IN" dirty="0" err="1"/>
              <a:t>SpringbootdockerApplication.class</a:t>
            </a:r>
            <a:r>
              <a:rPr lang="en-IN" dirty="0"/>
              <a:t>, </a:t>
            </a:r>
            <a:r>
              <a:rPr lang="en-IN" dirty="0" err="1"/>
              <a:t>args</a:t>
            </a:r>
            <a:r>
              <a:rPr lang="en-IN" dirty="0"/>
              <a:t>);</a:t>
            </a:r>
          </a:p>
          <a:p>
            <a:r>
              <a:rPr lang="en-IN" dirty="0"/>
              <a:t>	}</a:t>
            </a:r>
          </a:p>
          <a:p>
            <a:endParaRPr lang="en-IN" dirty="0"/>
          </a:p>
          <a:p>
            <a:r>
              <a:rPr lang="en-IN" dirty="0"/>
              <a:t>}</a:t>
            </a:r>
          </a:p>
          <a:p>
            <a:endParaRPr lang="en-IN" dirty="0"/>
          </a:p>
        </p:txBody>
      </p:sp>
    </p:spTree>
    <p:extLst>
      <p:ext uri="{BB962C8B-B14F-4D97-AF65-F5344CB8AC3E}">
        <p14:creationId xmlns:p14="http://schemas.microsoft.com/office/powerpoint/2010/main" val="8983163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24B8-1A1F-D9C2-9C4B-397259A76F76}"/>
              </a:ext>
            </a:extLst>
          </p:cNvPr>
          <p:cNvSpPr>
            <a:spLocks noGrp="1"/>
          </p:cNvSpPr>
          <p:nvPr>
            <p:ph type="title"/>
          </p:nvPr>
        </p:nvSpPr>
        <p:spPr/>
        <p:txBody>
          <a:bodyPr>
            <a:noAutofit/>
          </a:bodyPr>
          <a:lstStyle/>
          <a:p>
            <a:r>
              <a:rPr lang="en-IN" sz="2800" dirty="0"/>
              <a:t>Controller Class (C:\code\spring\springbootdocker\src\main\java\com\example\springbootdocker\ SpringbootdockerApplicationController.java)</a:t>
            </a:r>
          </a:p>
        </p:txBody>
      </p:sp>
      <p:sp>
        <p:nvSpPr>
          <p:cNvPr id="3" name="Content Placeholder 2">
            <a:extLst>
              <a:ext uri="{FF2B5EF4-FFF2-40B4-BE49-F238E27FC236}">
                <a16:creationId xmlns:a16="http://schemas.microsoft.com/office/drawing/2014/main" id="{F16882E1-6E99-3FC7-6047-092D7A36968F}"/>
              </a:ext>
            </a:extLst>
          </p:cNvPr>
          <p:cNvSpPr>
            <a:spLocks noGrp="1"/>
          </p:cNvSpPr>
          <p:nvPr>
            <p:ph idx="1"/>
          </p:nvPr>
        </p:nvSpPr>
        <p:spPr/>
        <p:txBody>
          <a:bodyPr>
            <a:normAutofit fontScale="55000" lnSpcReduction="20000"/>
          </a:bodyPr>
          <a:lstStyle/>
          <a:p>
            <a:r>
              <a:rPr lang="en-IN" dirty="0"/>
              <a:t>package </a:t>
            </a:r>
            <a:r>
              <a:rPr lang="en-IN" dirty="0" err="1"/>
              <a:t>com.example.springbootdocker</a:t>
            </a:r>
            <a:r>
              <a:rPr lang="en-IN" dirty="0"/>
              <a:t>;</a:t>
            </a:r>
          </a:p>
          <a:p>
            <a:endParaRPr lang="en-IN" dirty="0"/>
          </a:p>
          <a:p>
            <a:r>
              <a:rPr lang="en-IN" dirty="0"/>
              <a:t>import </a:t>
            </a:r>
            <a:r>
              <a:rPr lang="en-IN" dirty="0" err="1"/>
              <a:t>org.springframework.web.bind.annotation.RestController</a:t>
            </a:r>
            <a:r>
              <a:rPr lang="en-IN" dirty="0"/>
              <a:t>;</a:t>
            </a:r>
          </a:p>
          <a:p>
            <a:r>
              <a:rPr lang="en-IN" dirty="0"/>
              <a:t>import </a:t>
            </a:r>
            <a:r>
              <a:rPr lang="en-IN" dirty="0" err="1"/>
              <a:t>org.springframework.web.bind.annotation.RequestMapping</a:t>
            </a:r>
            <a:r>
              <a:rPr lang="en-IN" dirty="0"/>
              <a:t>;</a:t>
            </a:r>
          </a:p>
          <a:p>
            <a:endParaRPr lang="en-IN" dirty="0"/>
          </a:p>
          <a:p>
            <a:r>
              <a:rPr lang="en-IN" dirty="0"/>
              <a:t>@RestController</a:t>
            </a:r>
          </a:p>
          <a:p>
            <a:r>
              <a:rPr lang="en-IN" dirty="0"/>
              <a:t>public class </a:t>
            </a:r>
            <a:r>
              <a:rPr lang="en-IN" dirty="0" err="1"/>
              <a:t>SpringbootdockerApplicationController</a:t>
            </a:r>
            <a:r>
              <a:rPr lang="en-IN" dirty="0"/>
              <a:t> {</a:t>
            </a:r>
          </a:p>
          <a:p>
            <a:endParaRPr lang="en-IN" dirty="0"/>
          </a:p>
          <a:p>
            <a:r>
              <a:rPr lang="en-IN" dirty="0"/>
              <a:t>	@RequestMapping("/")</a:t>
            </a:r>
          </a:p>
          <a:p>
            <a:r>
              <a:rPr lang="en-IN" dirty="0"/>
              <a:t>    public String hello() {</a:t>
            </a:r>
          </a:p>
          <a:p>
            <a:r>
              <a:rPr lang="en-IN" dirty="0"/>
              <a:t>        return "Hello Spring Boot with Docker";</a:t>
            </a:r>
          </a:p>
          <a:p>
            <a:r>
              <a:rPr lang="en-IN" dirty="0"/>
              <a:t>    }</a:t>
            </a:r>
          </a:p>
          <a:p>
            <a:endParaRPr lang="en-IN" dirty="0"/>
          </a:p>
          <a:p>
            <a:r>
              <a:rPr lang="en-IN" dirty="0"/>
              <a:t>}</a:t>
            </a:r>
          </a:p>
        </p:txBody>
      </p:sp>
    </p:spTree>
    <p:extLst>
      <p:ext uri="{BB962C8B-B14F-4D97-AF65-F5344CB8AC3E}">
        <p14:creationId xmlns:p14="http://schemas.microsoft.com/office/powerpoint/2010/main" val="5550002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3701-47F9-5490-6BB0-17690F26EC99}"/>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9E63FF98-CF63-11DC-FD8B-D427352E947F}"/>
              </a:ext>
            </a:extLst>
          </p:cNvPr>
          <p:cNvSpPr>
            <a:spLocks noGrp="1"/>
          </p:cNvSpPr>
          <p:nvPr>
            <p:ph idx="1"/>
          </p:nvPr>
        </p:nvSpPr>
        <p:spPr/>
        <p:txBody>
          <a:bodyPr/>
          <a:lstStyle/>
          <a:p>
            <a:r>
              <a:rPr lang="en-IN" dirty="0"/>
              <a:t>C:\code\spring\springbootdocker&gt;gradle </a:t>
            </a:r>
            <a:r>
              <a:rPr lang="en-IN" dirty="0" err="1"/>
              <a:t>bootRun</a:t>
            </a:r>
            <a:endParaRPr lang="en-IN" dirty="0"/>
          </a:p>
        </p:txBody>
      </p:sp>
      <p:pic>
        <p:nvPicPr>
          <p:cNvPr id="5" name="Picture 4">
            <a:extLst>
              <a:ext uri="{FF2B5EF4-FFF2-40B4-BE49-F238E27FC236}">
                <a16:creationId xmlns:a16="http://schemas.microsoft.com/office/drawing/2014/main" id="{F0E06194-17C9-4296-3B93-4C957800EF3D}"/>
              </a:ext>
            </a:extLst>
          </p:cNvPr>
          <p:cNvPicPr>
            <a:picLocks noChangeAspect="1"/>
          </p:cNvPicPr>
          <p:nvPr/>
        </p:nvPicPr>
        <p:blipFill>
          <a:blip r:embed="rId2"/>
          <a:stretch>
            <a:fillRect/>
          </a:stretch>
        </p:blipFill>
        <p:spPr>
          <a:xfrm>
            <a:off x="1786127" y="3112258"/>
            <a:ext cx="5612119" cy="1870707"/>
          </a:xfrm>
          <a:prstGeom prst="rect">
            <a:avLst/>
          </a:prstGeom>
        </p:spPr>
      </p:pic>
    </p:spTree>
    <p:extLst>
      <p:ext uri="{BB962C8B-B14F-4D97-AF65-F5344CB8AC3E}">
        <p14:creationId xmlns:p14="http://schemas.microsoft.com/office/powerpoint/2010/main" val="44557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1EBE-12A0-0A0A-62A3-8B43061E7824}"/>
              </a:ext>
            </a:extLst>
          </p:cNvPr>
          <p:cNvSpPr>
            <a:spLocks noGrp="1"/>
          </p:cNvSpPr>
          <p:nvPr>
            <p:ph type="title"/>
          </p:nvPr>
        </p:nvSpPr>
        <p:spPr/>
        <p:txBody>
          <a:bodyPr/>
          <a:lstStyle/>
          <a:p>
            <a:r>
              <a:rPr lang="en-IN" dirty="0"/>
              <a:t>Background: Part 1</a:t>
            </a:r>
          </a:p>
        </p:txBody>
      </p:sp>
      <p:sp>
        <p:nvSpPr>
          <p:cNvPr id="3" name="Content Placeholder 2">
            <a:extLst>
              <a:ext uri="{FF2B5EF4-FFF2-40B4-BE49-F238E27FC236}">
                <a16:creationId xmlns:a16="http://schemas.microsoft.com/office/drawing/2014/main" id="{0E4CDE62-A45B-6DAC-51A7-4DA99C4424F6}"/>
              </a:ext>
            </a:extLst>
          </p:cNvPr>
          <p:cNvSpPr>
            <a:spLocks noGrp="1"/>
          </p:cNvSpPr>
          <p:nvPr>
            <p:ph idx="1"/>
          </p:nvPr>
        </p:nvSpPr>
        <p:spPr/>
        <p:txBody>
          <a:bodyPr/>
          <a:lstStyle/>
          <a:p>
            <a:endParaRPr lang="en-IN"/>
          </a:p>
        </p:txBody>
      </p:sp>
      <p:sp>
        <p:nvSpPr>
          <p:cNvPr id="4" name="Arrow: Pentagon 3">
            <a:extLst>
              <a:ext uri="{FF2B5EF4-FFF2-40B4-BE49-F238E27FC236}">
                <a16:creationId xmlns:a16="http://schemas.microsoft.com/office/drawing/2014/main" id="{445D972A-4248-06C9-C0A8-90CADC9979D4}"/>
              </a:ext>
            </a:extLst>
          </p:cNvPr>
          <p:cNvSpPr/>
          <p:nvPr/>
        </p:nvSpPr>
        <p:spPr>
          <a:xfrm>
            <a:off x="1159053" y="3306530"/>
            <a:ext cx="3195263" cy="120978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After Requirements and Design stages are complete</a:t>
            </a:r>
          </a:p>
        </p:txBody>
      </p:sp>
      <p:sp>
        <p:nvSpPr>
          <p:cNvPr id="5" name="TextBox 4">
            <a:extLst>
              <a:ext uri="{FF2B5EF4-FFF2-40B4-BE49-F238E27FC236}">
                <a16:creationId xmlns:a16="http://schemas.microsoft.com/office/drawing/2014/main" id="{C6778C3B-F2C1-63A9-D289-444E8561790C}"/>
              </a:ext>
            </a:extLst>
          </p:cNvPr>
          <p:cNvSpPr txBox="1"/>
          <p:nvPr/>
        </p:nvSpPr>
        <p:spPr>
          <a:xfrm>
            <a:off x="4675169" y="2106201"/>
            <a:ext cx="2609636" cy="1200329"/>
          </a:xfrm>
          <a:prstGeom prst="rect">
            <a:avLst/>
          </a:prstGeom>
          <a:solidFill>
            <a:schemeClr val="accent2">
              <a:lumMod val="40000"/>
              <a:lumOff val="60000"/>
            </a:schemeClr>
          </a:solidFill>
        </p:spPr>
        <p:txBody>
          <a:bodyPr wrap="square" rtlCol="0">
            <a:spAutoFit/>
          </a:bodyPr>
          <a:lstStyle/>
          <a:p>
            <a:r>
              <a:rPr lang="en-IN" dirty="0"/>
              <a:t>Developer develops on his/her own machine and environment (OS, Libraries, Versions)</a:t>
            </a:r>
          </a:p>
        </p:txBody>
      </p:sp>
      <p:sp>
        <p:nvSpPr>
          <p:cNvPr id="6" name="TextBox 5">
            <a:extLst>
              <a:ext uri="{FF2B5EF4-FFF2-40B4-BE49-F238E27FC236}">
                <a16:creationId xmlns:a16="http://schemas.microsoft.com/office/drawing/2014/main" id="{CA6FEEDA-0D67-DABB-2D91-F9ECF6C08958}"/>
              </a:ext>
            </a:extLst>
          </p:cNvPr>
          <p:cNvSpPr txBox="1"/>
          <p:nvPr/>
        </p:nvSpPr>
        <p:spPr>
          <a:xfrm>
            <a:off x="4675169" y="3429000"/>
            <a:ext cx="2609636" cy="1200329"/>
          </a:xfrm>
          <a:prstGeom prst="rect">
            <a:avLst/>
          </a:prstGeom>
          <a:solidFill>
            <a:schemeClr val="accent6">
              <a:lumMod val="40000"/>
              <a:lumOff val="60000"/>
            </a:schemeClr>
          </a:solidFill>
        </p:spPr>
        <p:txBody>
          <a:bodyPr wrap="square" rtlCol="0">
            <a:spAutoFit/>
          </a:bodyPr>
          <a:lstStyle/>
          <a:p>
            <a:r>
              <a:rPr lang="en-IN" dirty="0"/>
              <a:t>Developer develops on his/her own machine and environment (OS, Libraries, Versions)</a:t>
            </a:r>
          </a:p>
        </p:txBody>
      </p:sp>
      <p:sp>
        <p:nvSpPr>
          <p:cNvPr id="7" name="TextBox 6">
            <a:extLst>
              <a:ext uri="{FF2B5EF4-FFF2-40B4-BE49-F238E27FC236}">
                <a16:creationId xmlns:a16="http://schemas.microsoft.com/office/drawing/2014/main" id="{B1797D02-0A76-E66F-D0B5-1708F6F48C8D}"/>
              </a:ext>
            </a:extLst>
          </p:cNvPr>
          <p:cNvSpPr txBox="1"/>
          <p:nvPr/>
        </p:nvSpPr>
        <p:spPr>
          <a:xfrm>
            <a:off x="4675169" y="4802981"/>
            <a:ext cx="2609636" cy="1200329"/>
          </a:xfrm>
          <a:prstGeom prst="rect">
            <a:avLst/>
          </a:prstGeom>
          <a:solidFill>
            <a:srgbClr val="FF6699"/>
          </a:solidFill>
        </p:spPr>
        <p:txBody>
          <a:bodyPr wrap="square" rtlCol="0">
            <a:spAutoFit/>
          </a:bodyPr>
          <a:lstStyle/>
          <a:p>
            <a:r>
              <a:rPr lang="en-IN" dirty="0"/>
              <a:t>Developer develops on his/her own machine and environment (OS, Libraries, Versions)</a:t>
            </a:r>
          </a:p>
        </p:txBody>
      </p:sp>
      <p:sp>
        <p:nvSpPr>
          <p:cNvPr id="8" name="Rectangle: Folded Corner 7">
            <a:extLst>
              <a:ext uri="{FF2B5EF4-FFF2-40B4-BE49-F238E27FC236}">
                <a16:creationId xmlns:a16="http://schemas.microsoft.com/office/drawing/2014/main" id="{F49409CD-E79D-87CC-4420-51D808B3B7A7}"/>
              </a:ext>
            </a:extLst>
          </p:cNvPr>
          <p:cNvSpPr/>
          <p:nvPr/>
        </p:nvSpPr>
        <p:spPr>
          <a:xfrm>
            <a:off x="8373438" y="2897312"/>
            <a:ext cx="2188396" cy="2311686"/>
          </a:xfrm>
          <a:prstGeom prst="foldedCorne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b="1" dirty="0"/>
              <a:t>Testing and Customer (Production/Live) Environment could be quite different!</a:t>
            </a:r>
          </a:p>
        </p:txBody>
      </p:sp>
    </p:spTree>
    <p:extLst>
      <p:ext uri="{BB962C8B-B14F-4D97-AF65-F5344CB8AC3E}">
        <p14:creationId xmlns:p14="http://schemas.microsoft.com/office/powerpoint/2010/main" val="901790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 Installation – 1</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r>
              <a:rPr lang="en-IN" dirty="0"/>
              <a:t>Install: </a:t>
            </a:r>
            <a:r>
              <a:rPr lang="en-IN" dirty="0">
                <a:hlinkClick r:id="rId2"/>
              </a:rPr>
              <a:t>https://docs.docker.com/desktop/windows/install/</a:t>
            </a:r>
            <a:endParaRPr lang="en-IN" dirty="0"/>
          </a:p>
          <a:p>
            <a:pPr marL="0" indent="0">
              <a:buNone/>
            </a:pPr>
            <a:r>
              <a:rPr lang="en-IN" dirty="0"/>
              <a:t>  (Docker Desktop is actually a hidden VM containing Linux)</a:t>
            </a:r>
          </a:p>
          <a:p>
            <a:r>
              <a:rPr lang="en-IN" dirty="0"/>
              <a:t>If you get this error: ‘</a:t>
            </a:r>
            <a:r>
              <a:rPr lang="en-US" b="0" i="0" u="none" strike="noStrike" dirty="0">
                <a:solidFill>
                  <a:srgbClr val="232629"/>
                </a:solidFill>
                <a:effectLst/>
                <a:latin typeface="var(--theme-post-title-font-family)"/>
                <a:hlinkClick r:id="rId3"/>
              </a:rPr>
              <a:t>Docker WSL 2 installation is incomplete</a:t>
            </a:r>
            <a:r>
              <a:rPr lang="en-IN" dirty="0"/>
              <a:t>’</a:t>
            </a:r>
          </a:p>
          <a:p>
            <a:pPr lvl="1"/>
            <a:r>
              <a:rPr lang="en-IN" dirty="0"/>
              <a:t>Download the package (Step 4 in the link): </a:t>
            </a:r>
            <a:r>
              <a:rPr lang="en-IN" dirty="0">
                <a:hlinkClick r:id="rId4"/>
              </a:rPr>
              <a:t>https://docs.microsoft.com/en-us/windows/wsl/install-manual#step-4---download-the-linux-kernel-update-package</a:t>
            </a:r>
            <a:endParaRPr lang="en-IN" dirty="0"/>
          </a:p>
          <a:p>
            <a:pPr lvl="1"/>
            <a:r>
              <a:rPr lang="en-IN" dirty="0"/>
              <a:t>Restart docker</a:t>
            </a:r>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8AAB03EB-AF02-CE0D-5DE0-D1785F5CBCD3}"/>
              </a:ext>
            </a:extLst>
          </p:cNvPr>
          <p:cNvPicPr>
            <a:picLocks noChangeAspect="1"/>
          </p:cNvPicPr>
          <p:nvPr/>
        </p:nvPicPr>
        <p:blipFill>
          <a:blip r:embed="rId5"/>
          <a:stretch>
            <a:fillRect/>
          </a:stretch>
        </p:blipFill>
        <p:spPr>
          <a:xfrm>
            <a:off x="1693092" y="4865396"/>
            <a:ext cx="5313883" cy="1659139"/>
          </a:xfrm>
          <a:prstGeom prst="rect">
            <a:avLst/>
          </a:prstGeom>
        </p:spPr>
      </p:pic>
    </p:spTree>
    <p:extLst>
      <p:ext uri="{BB962C8B-B14F-4D97-AF65-F5344CB8AC3E}">
        <p14:creationId xmlns:p14="http://schemas.microsoft.com/office/powerpoint/2010/main" val="35448331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692B-3833-187E-8180-95CE54DC3FA6}"/>
              </a:ext>
            </a:extLst>
          </p:cNvPr>
          <p:cNvSpPr>
            <a:spLocks noGrp="1"/>
          </p:cNvSpPr>
          <p:nvPr>
            <p:ph type="title"/>
          </p:nvPr>
        </p:nvSpPr>
        <p:spPr/>
        <p:txBody>
          <a:bodyPr/>
          <a:lstStyle/>
          <a:p>
            <a:r>
              <a:rPr lang="en-IN" dirty="0"/>
              <a:t>Now create a JAR file</a:t>
            </a:r>
          </a:p>
        </p:txBody>
      </p:sp>
      <p:sp>
        <p:nvSpPr>
          <p:cNvPr id="3" name="Content Placeholder 2">
            <a:extLst>
              <a:ext uri="{FF2B5EF4-FFF2-40B4-BE49-F238E27FC236}">
                <a16:creationId xmlns:a16="http://schemas.microsoft.com/office/drawing/2014/main" id="{C42B6967-19D5-C19C-1685-667ED55EA6CC}"/>
              </a:ext>
            </a:extLst>
          </p:cNvPr>
          <p:cNvSpPr>
            <a:spLocks noGrp="1"/>
          </p:cNvSpPr>
          <p:nvPr>
            <p:ph idx="1"/>
          </p:nvPr>
        </p:nvSpPr>
        <p:spPr/>
        <p:txBody>
          <a:bodyPr/>
          <a:lstStyle/>
          <a:p>
            <a:r>
              <a:rPr lang="en-IN" dirty="0"/>
              <a:t>C:\code\spring\springbootdocker&gt;gradle build</a:t>
            </a:r>
          </a:p>
        </p:txBody>
      </p:sp>
      <p:pic>
        <p:nvPicPr>
          <p:cNvPr id="5" name="Picture 4">
            <a:extLst>
              <a:ext uri="{FF2B5EF4-FFF2-40B4-BE49-F238E27FC236}">
                <a16:creationId xmlns:a16="http://schemas.microsoft.com/office/drawing/2014/main" id="{99C2B615-D5A1-50CE-EF9E-8FCC1E5E18ED}"/>
              </a:ext>
            </a:extLst>
          </p:cNvPr>
          <p:cNvPicPr>
            <a:picLocks noChangeAspect="1"/>
          </p:cNvPicPr>
          <p:nvPr/>
        </p:nvPicPr>
        <p:blipFill>
          <a:blip r:embed="rId2"/>
          <a:stretch>
            <a:fillRect/>
          </a:stretch>
        </p:blipFill>
        <p:spPr>
          <a:xfrm>
            <a:off x="938365" y="2884577"/>
            <a:ext cx="9374559" cy="1810714"/>
          </a:xfrm>
          <a:prstGeom prst="rect">
            <a:avLst/>
          </a:prstGeom>
        </p:spPr>
      </p:pic>
    </p:spTree>
    <p:extLst>
      <p:ext uri="{BB962C8B-B14F-4D97-AF65-F5344CB8AC3E}">
        <p14:creationId xmlns:p14="http://schemas.microsoft.com/office/powerpoint/2010/main" val="661009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AAAF-7877-AFB9-9E08-3265907F095B}"/>
              </a:ext>
            </a:extLst>
          </p:cNvPr>
          <p:cNvSpPr>
            <a:spLocks noGrp="1"/>
          </p:cNvSpPr>
          <p:nvPr>
            <p:ph type="title"/>
          </p:nvPr>
        </p:nvSpPr>
        <p:spPr/>
        <p:txBody>
          <a:bodyPr/>
          <a:lstStyle/>
          <a:p>
            <a:r>
              <a:rPr lang="en-IN" dirty="0" err="1"/>
              <a:t>Dockerfile</a:t>
            </a:r>
            <a:r>
              <a:rPr lang="en-IN" dirty="0"/>
              <a:t> (C:\code\spring\</a:t>
            </a:r>
            <a:r>
              <a:rPr lang="en-IN" dirty="0" err="1"/>
              <a:t>springbootdocker</a:t>
            </a:r>
            <a:r>
              <a:rPr lang="en-IN" dirty="0"/>
              <a:t>)</a:t>
            </a:r>
          </a:p>
        </p:txBody>
      </p:sp>
      <p:sp>
        <p:nvSpPr>
          <p:cNvPr id="3" name="Content Placeholder 2">
            <a:extLst>
              <a:ext uri="{FF2B5EF4-FFF2-40B4-BE49-F238E27FC236}">
                <a16:creationId xmlns:a16="http://schemas.microsoft.com/office/drawing/2014/main" id="{87F0695A-2D6C-741B-A35C-650ACDAC1F2E}"/>
              </a:ext>
            </a:extLst>
          </p:cNvPr>
          <p:cNvSpPr>
            <a:spLocks noGrp="1"/>
          </p:cNvSpPr>
          <p:nvPr>
            <p:ph idx="1"/>
          </p:nvPr>
        </p:nvSpPr>
        <p:spPr/>
        <p:txBody>
          <a:bodyPr/>
          <a:lstStyle/>
          <a:p>
            <a:r>
              <a:rPr lang="en-IN" dirty="0"/>
              <a:t>FROM openjdk:8-jdk-alpine</a:t>
            </a:r>
          </a:p>
          <a:p>
            <a:r>
              <a:rPr lang="en-IN" dirty="0"/>
              <a:t>VOLUME /</a:t>
            </a:r>
            <a:r>
              <a:rPr lang="en-IN" dirty="0" err="1"/>
              <a:t>tmp</a:t>
            </a:r>
            <a:endParaRPr lang="en-IN" dirty="0"/>
          </a:p>
          <a:p>
            <a:r>
              <a:rPr lang="en-IN" dirty="0"/>
              <a:t>EXPOSE 8080</a:t>
            </a:r>
          </a:p>
          <a:p>
            <a:r>
              <a:rPr lang="en-IN" dirty="0"/>
              <a:t>ARG JAR_FILE=build/libs/springbootdocker-0.0.1-SNAPSHOT.jar</a:t>
            </a:r>
          </a:p>
          <a:p>
            <a:r>
              <a:rPr lang="en-IN" dirty="0"/>
              <a:t>ADD ${JAR_FILE} app.jar</a:t>
            </a:r>
          </a:p>
          <a:p>
            <a:r>
              <a:rPr lang="en-IN" dirty="0"/>
              <a:t>ENTRYPOINT ["java","-</a:t>
            </a:r>
            <a:r>
              <a:rPr lang="en-IN" dirty="0" err="1"/>
              <a:t>Djava.security.egd</a:t>
            </a:r>
            <a:r>
              <a:rPr lang="en-IN" dirty="0"/>
              <a:t>=file:/dev/./</a:t>
            </a:r>
            <a:r>
              <a:rPr lang="en-IN" dirty="0" err="1"/>
              <a:t>urandom</a:t>
            </a:r>
            <a:r>
              <a:rPr lang="en-IN" dirty="0"/>
              <a:t>","-jar","/app.jar"]</a:t>
            </a:r>
          </a:p>
        </p:txBody>
      </p:sp>
    </p:spTree>
    <p:extLst>
      <p:ext uri="{BB962C8B-B14F-4D97-AF65-F5344CB8AC3E}">
        <p14:creationId xmlns:p14="http://schemas.microsoft.com/office/powerpoint/2010/main" val="35428467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BFE1-DC80-EEED-63BF-E44E476FCB53}"/>
              </a:ext>
            </a:extLst>
          </p:cNvPr>
          <p:cNvSpPr>
            <a:spLocks noGrp="1"/>
          </p:cNvSpPr>
          <p:nvPr>
            <p:ph type="title"/>
          </p:nvPr>
        </p:nvSpPr>
        <p:spPr/>
        <p:txBody>
          <a:bodyPr/>
          <a:lstStyle/>
          <a:p>
            <a:r>
              <a:rPr lang="en-IN" dirty="0"/>
              <a:t>Create Docker Image</a:t>
            </a:r>
          </a:p>
        </p:txBody>
      </p:sp>
      <p:sp>
        <p:nvSpPr>
          <p:cNvPr id="3" name="Content Placeholder 2">
            <a:extLst>
              <a:ext uri="{FF2B5EF4-FFF2-40B4-BE49-F238E27FC236}">
                <a16:creationId xmlns:a16="http://schemas.microsoft.com/office/drawing/2014/main" id="{937C90DC-50B6-DF21-7771-4642F5583BE7}"/>
              </a:ext>
            </a:extLst>
          </p:cNvPr>
          <p:cNvSpPr>
            <a:spLocks noGrp="1"/>
          </p:cNvSpPr>
          <p:nvPr>
            <p:ph idx="1"/>
          </p:nvPr>
        </p:nvSpPr>
        <p:spPr/>
        <p:txBody>
          <a:bodyPr/>
          <a:lstStyle/>
          <a:p>
            <a:r>
              <a:rPr lang="en-IN" dirty="0"/>
              <a:t>C:\code\spring\springbootdocker&gt;</a:t>
            </a:r>
            <a:r>
              <a:rPr lang="en-IN" b="1" dirty="0"/>
              <a:t>docker build -t </a:t>
            </a:r>
            <a:r>
              <a:rPr lang="en-IN" b="1" dirty="0" err="1"/>
              <a:t>springbootdockerexample</a:t>
            </a:r>
            <a:r>
              <a:rPr lang="en-IN" b="1" dirty="0"/>
              <a:t> .</a:t>
            </a:r>
          </a:p>
        </p:txBody>
      </p:sp>
      <p:pic>
        <p:nvPicPr>
          <p:cNvPr id="5" name="Picture 4">
            <a:extLst>
              <a:ext uri="{FF2B5EF4-FFF2-40B4-BE49-F238E27FC236}">
                <a16:creationId xmlns:a16="http://schemas.microsoft.com/office/drawing/2014/main" id="{41318123-E2D4-AEFB-87DE-1E9420C0A637}"/>
              </a:ext>
            </a:extLst>
          </p:cNvPr>
          <p:cNvPicPr>
            <a:picLocks noChangeAspect="1"/>
          </p:cNvPicPr>
          <p:nvPr/>
        </p:nvPicPr>
        <p:blipFill>
          <a:blip r:embed="rId2"/>
          <a:stretch>
            <a:fillRect/>
          </a:stretch>
        </p:blipFill>
        <p:spPr>
          <a:xfrm>
            <a:off x="967823" y="2878273"/>
            <a:ext cx="10515600" cy="1730986"/>
          </a:xfrm>
          <a:prstGeom prst="rect">
            <a:avLst/>
          </a:prstGeom>
        </p:spPr>
      </p:pic>
    </p:spTree>
    <p:extLst>
      <p:ext uri="{BB962C8B-B14F-4D97-AF65-F5344CB8AC3E}">
        <p14:creationId xmlns:p14="http://schemas.microsoft.com/office/powerpoint/2010/main" val="34330469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63D92-D057-A3C6-F31A-9ABE4AA08F24}"/>
              </a:ext>
            </a:extLst>
          </p:cNvPr>
          <p:cNvSpPr>
            <a:spLocks noGrp="1"/>
          </p:cNvSpPr>
          <p:nvPr>
            <p:ph type="title"/>
          </p:nvPr>
        </p:nvSpPr>
        <p:spPr/>
        <p:txBody>
          <a:bodyPr/>
          <a:lstStyle/>
          <a:p>
            <a:r>
              <a:rPr lang="en-IN" dirty="0"/>
              <a:t>Running the Application</a:t>
            </a:r>
          </a:p>
        </p:txBody>
      </p:sp>
      <p:sp>
        <p:nvSpPr>
          <p:cNvPr id="3" name="Content Placeholder 2">
            <a:extLst>
              <a:ext uri="{FF2B5EF4-FFF2-40B4-BE49-F238E27FC236}">
                <a16:creationId xmlns:a16="http://schemas.microsoft.com/office/drawing/2014/main" id="{960A8050-2BA9-5FB9-244D-C2C9AA42391C}"/>
              </a:ext>
            </a:extLst>
          </p:cNvPr>
          <p:cNvSpPr>
            <a:spLocks noGrp="1"/>
          </p:cNvSpPr>
          <p:nvPr>
            <p:ph idx="1"/>
          </p:nvPr>
        </p:nvSpPr>
        <p:spPr/>
        <p:txBody>
          <a:bodyPr/>
          <a:lstStyle/>
          <a:p>
            <a:r>
              <a:rPr lang="en-IN" dirty="0"/>
              <a:t>If something is already running on port 5000, find it:</a:t>
            </a:r>
          </a:p>
          <a:p>
            <a:pPr lvl="1"/>
            <a:r>
              <a:rPr lang="en-IN" b="1" dirty="0"/>
              <a:t>docker </a:t>
            </a:r>
            <a:r>
              <a:rPr lang="en-IN" b="1" dirty="0" err="1"/>
              <a:t>ps</a:t>
            </a:r>
            <a:r>
              <a:rPr lang="en-IN" b="1" dirty="0"/>
              <a:t> –a </a:t>
            </a:r>
            <a:r>
              <a:rPr lang="en-IN" dirty="0"/>
              <a:t> … Will list all docker containers</a:t>
            </a:r>
          </a:p>
          <a:p>
            <a:pPr lvl="1"/>
            <a:r>
              <a:rPr lang="en-IN" b="1" dirty="0"/>
              <a:t>docker container stop &lt;container id&gt; </a:t>
            </a:r>
            <a:r>
              <a:rPr lang="en-IN" dirty="0"/>
              <a:t>… Will stop the container</a:t>
            </a:r>
          </a:p>
          <a:p>
            <a:r>
              <a:rPr lang="en-IN" b="1" dirty="0"/>
              <a:t>docker run  -p 5000:8080 </a:t>
            </a:r>
            <a:r>
              <a:rPr lang="en-IN" b="1" dirty="0" err="1"/>
              <a:t>springbootdockerexample</a:t>
            </a:r>
            <a:endParaRPr lang="en-IN" b="1" dirty="0"/>
          </a:p>
        </p:txBody>
      </p:sp>
      <p:pic>
        <p:nvPicPr>
          <p:cNvPr id="6" name="Picture 5">
            <a:extLst>
              <a:ext uri="{FF2B5EF4-FFF2-40B4-BE49-F238E27FC236}">
                <a16:creationId xmlns:a16="http://schemas.microsoft.com/office/drawing/2014/main" id="{7A977A5C-4A29-BF88-3BDF-26960482DFE3}"/>
              </a:ext>
            </a:extLst>
          </p:cNvPr>
          <p:cNvPicPr>
            <a:picLocks noChangeAspect="1"/>
          </p:cNvPicPr>
          <p:nvPr/>
        </p:nvPicPr>
        <p:blipFill>
          <a:blip r:embed="rId2"/>
          <a:stretch>
            <a:fillRect/>
          </a:stretch>
        </p:blipFill>
        <p:spPr>
          <a:xfrm>
            <a:off x="1733259" y="3781396"/>
            <a:ext cx="4915628" cy="1859116"/>
          </a:xfrm>
          <a:prstGeom prst="rect">
            <a:avLst/>
          </a:prstGeom>
        </p:spPr>
      </p:pic>
    </p:spTree>
    <p:extLst>
      <p:ext uri="{BB962C8B-B14F-4D97-AF65-F5344CB8AC3E}">
        <p14:creationId xmlns:p14="http://schemas.microsoft.com/office/powerpoint/2010/main" val="7578273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08C0C-9562-EA69-5991-B8B4CD6E35E5}"/>
              </a:ext>
            </a:extLst>
          </p:cNvPr>
          <p:cNvSpPr>
            <a:spLocks noGrp="1"/>
          </p:cNvSpPr>
          <p:nvPr>
            <p:ph type="title"/>
          </p:nvPr>
        </p:nvSpPr>
        <p:spPr/>
        <p:txBody>
          <a:bodyPr/>
          <a:lstStyle/>
          <a:p>
            <a:r>
              <a:rPr lang="en-IN" dirty="0"/>
              <a:t>Docker Container for Spring Boot and MySQL</a:t>
            </a:r>
          </a:p>
        </p:txBody>
      </p:sp>
      <p:sp>
        <p:nvSpPr>
          <p:cNvPr id="5" name="Text Placeholder 4">
            <a:extLst>
              <a:ext uri="{FF2B5EF4-FFF2-40B4-BE49-F238E27FC236}">
                <a16:creationId xmlns:a16="http://schemas.microsoft.com/office/drawing/2014/main" id="{5A460CBF-21AC-E018-3541-A1ABA79FACE0}"/>
              </a:ext>
            </a:extLst>
          </p:cNvPr>
          <p:cNvSpPr>
            <a:spLocks noGrp="1"/>
          </p:cNvSpPr>
          <p:nvPr>
            <p:ph type="body" idx="1"/>
          </p:nvPr>
        </p:nvSpPr>
        <p:spPr/>
        <p:txBody>
          <a:bodyPr/>
          <a:lstStyle/>
          <a:p>
            <a:r>
              <a:rPr lang="en-IN" dirty="0"/>
              <a:t>Ref: https://javatodev.com/docker-compose-for-spring-boot-with-mysql/</a:t>
            </a:r>
          </a:p>
        </p:txBody>
      </p:sp>
    </p:spTree>
    <p:extLst>
      <p:ext uri="{BB962C8B-B14F-4D97-AF65-F5344CB8AC3E}">
        <p14:creationId xmlns:p14="http://schemas.microsoft.com/office/powerpoint/2010/main" val="37262484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044-971A-440B-2C2C-131184D6137E}"/>
              </a:ext>
            </a:extLst>
          </p:cNvPr>
          <p:cNvSpPr>
            <a:spLocks noGrp="1"/>
          </p:cNvSpPr>
          <p:nvPr>
            <p:ph type="title"/>
          </p:nvPr>
        </p:nvSpPr>
        <p:spPr/>
        <p:txBody>
          <a:bodyPr/>
          <a:lstStyle/>
          <a:p>
            <a:r>
              <a:rPr lang="en-IN" dirty="0"/>
              <a:t>Download the code from </a:t>
            </a:r>
            <a:r>
              <a:rPr lang="en-IN" dirty="0" err="1"/>
              <a:t>Github</a:t>
            </a:r>
            <a:endParaRPr lang="en-IN" dirty="0"/>
          </a:p>
        </p:txBody>
      </p:sp>
      <p:sp>
        <p:nvSpPr>
          <p:cNvPr id="3" name="Content Placeholder 2">
            <a:extLst>
              <a:ext uri="{FF2B5EF4-FFF2-40B4-BE49-F238E27FC236}">
                <a16:creationId xmlns:a16="http://schemas.microsoft.com/office/drawing/2014/main" id="{AD1C3411-07BA-96B7-02B7-49285D187750}"/>
              </a:ext>
            </a:extLst>
          </p:cNvPr>
          <p:cNvSpPr>
            <a:spLocks noGrp="1"/>
          </p:cNvSpPr>
          <p:nvPr>
            <p:ph idx="1"/>
          </p:nvPr>
        </p:nvSpPr>
        <p:spPr/>
        <p:txBody>
          <a:bodyPr>
            <a:normAutofit/>
          </a:bodyPr>
          <a:lstStyle/>
          <a:p>
            <a:r>
              <a:rPr lang="en-IN" dirty="0"/>
              <a:t>git clone </a:t>
            </a:r>
            <a:r>
              <a:rPr lang="en-IN" dirty="0">
                <a:hlinkClick r:id="rId2"/>
              </a:rPr>
              <a:t>https://github.com/javatodev/spring-boot-mysql-base-project.git</a:t>
            </a:r>
            <a:r>
              <a:rPr lang="en-IN" dirty="0"/>
              <a:t> (Downloaded as </a:t>
            </a:r>
            <a:r>
              <a:rPr lang="en-US" dirty="0"/>
              <a:t>C:\lectures\CDAC\Cloud\docker\spring-boot-mysql-base-project)</a:t>
            </a:r>
            <a:endParaRPr lang="en-IN" dirty="0"/>
          </a:p>
          <a:p>
            <a:r>
              <a:rPr lang="en-IN" dirty="0"/>
              <a:t>Now create </a:t>
            </a:r>
            <a:r>
              <a:rPr lang="en-IN" dirty="0" err="1"/>
              <a:t>Dockerfile</a:t>
            </a:r>
            <a:r>
              <a:rPr lang="en-IN" dirty="0"/>
              <a:t> in the main application folder</a:t>
            </a:r>
          </a:p>
          <a:p>
            <a:pPr lvl="1"/>
            <a:r>
              <a:rPr lang="en-IN" dirty="0"/>
              <a:t>FROM openjdk:8-jdk-alpine</a:t>
            </a:r>
          </a:p>
          <a:p>
            <a:pPr lvl="1"/>
            <a:r>
              <a:rPr lang="en-IN" dirty="0"/>
              <a:t>LABEL maintainer="author@javatodev.com"</a:t>
            </a:r>
          </a:p>
          <a:p>
            <a:pPr lvl="1"/>
            <a:r>
              <a:rPr lang="en-IN" dirty="0"/>
              <a:t>VOLUME /main-app</a:t>
            </a:r>
          </a:p>
          <a:p>
            <a:pPr lvl="1"/>
            <a:r>
              <a:rPr lang="en-IN" dirty="0"/>
              <a:t>ADD build/libs/spring-boot-mysql-base-project-0.0.1-SNAPSHOT.jar app.jar</a:t>
            </a:r>
          </a:p>
          <a:p>
            <a:pPr lvl="1"/>
            <a:r>
              <a:rPr lang="en-IN" dirty="0"/>
              <a:t>EXPOSE 8080</a:t>
            </a:r>
          </a:p>
          <a:p>
            <a:pPr lvl="1"/>
            <a:r>
              <a:rPr lang="en-IN" dirty="0"/>
              <a:t>ENTRYPOINT ["java", "-jar","/app.jar"]</a:t>
            </a:r>
          </a:p>
          <a:p>
            <a:endParaRPr lang="en-IN" dirty="0"/>
          </a:p>
        </p:txBody>
      </p:sp>
    </p:spTree>
    <p:extLst>
      <p:ext uri="{BB962C8B-B14F-4D97-AF65-F5344CB8AC3E}">
        <p14:creationId xmlns:p14="http://schemas.microsoft.com/office/powerpoint/2010/main" val="26603914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CE83-5F06-7E40-0021-5A4A49F1B550}"/>
              </a:ext>
            </a:extLst>
          </p:cNvPr>
          <p:cNvSpPr>
            <a:spLocks noGrp="1"/>
          </p:cNvSpPr>
          <p:nvPr>
            <p:ph type="title"/>
          </p:nvPr>
        </p:nvSpPr>
        <p:spPr/>
        <p:txBody>
          <a:bodyPr/>
          <a:lstStyle/>
          <a:p>
            <a:r>
              <a:rPr lang="en-IN" dirty="0" err="1"/>
              <a:t>application.properties</a:t>
            </a:r>
            <a:endParaRPr lang="en-IN" dirty="0"/>
          </a:p>
        </p:txBody>
      </p:sp>
      <p:sp>
        <p:nvSpPr>
          <p:cNvPr id="3" name="Content Placeholder 2">
            <a:extLst>
              <a:ext uri="{FF2B5EF4-FFF2-40B4-BE49-F238E27FC236}">
                <a16:creationId xmlns:a16="http://schemas.microsoft.com/office/drawing/2014/main" id="{D9B8B391-0841-D0EE-EDAC-3B2C61E10795}"/>
              </a:ext>
            </a:extLst>
          </p:cNvPr>
          <p:cNvSpPr>
            <a:spLocks noGrp="1"/>
          </p:cNvSpPr>
          <p:nvPr>
            <p:ph idx="1"/>
          </p:nvPr>
        </p:nvSpPr>
        <p:spPr/>
        <p:txBody>
          <a:bodyPr/>
          <a:lstStyle/>
          <a:p>
            <a:r>
              <a:rPr lang="en-IN" dirty="0"/>
              <a:t>spring.datasource.url=</a:t>
            </a:r>
            <a:r>
              <a:rPr lang="en-IN" dirty="0" err="1"/>
              <a:t>jdbc:mysql</a:t>
            </a:r>
            <a:r>
              <a:rPr lang="en-IN" dirty="0"/>
              <a:t>://mysql_db:3306/</a:t>
            </a:r>
            <a:r>
              <a:rPr lang="en-IN" dirty="0" err="1"/>
              <a:t>java_to_dev_app_db</a:t>
            </a:r>
            <a:endParaRPr lang="en-IN" dirty="0"/>
          </a:p>
          <a:p>
            <a:r>
              <a:rPr lang="en-IN" dirty="0" err="1"/>
              <a:t>spring.datasource.username</a:t>
            </a:r>
            <a:r>
              <a:rPr lang="en-IN" dirty="0"/>
              <a:t>=</a:t>
            </a:r>
            <a:r>
              <a:rPr lang="en-IN" dirty="0" err="1"/>
              <a:t>java_to_dev</a:t>
            </a:r>
            <a:endParaRPr lang="en-IN" dirty="0"/>
          </a:p>
          <a:p>
            <a:r>
              <a:rPr lang="en-IN" dirty="0" err="1"/>
              <a:t>spring.datasource.password</a:t>
            </a:r>
            <a:r>
              <a:rPr lang="en-IN" dirty="0"/>
              <a:t>=nE5kMc7JCGNqwDQM</a:t>
            </a:r>
          </a:p>
          <a:p>
            <a:r>
              <a:rPr lang="en-IN" dirty="0" err="1"/>
              <a:t>spring.jpa.hibernate.ddl</a:t>
            </a:r>
            <a:r>
              <a:rPr lang="en-IN" dirty="0"/>
              <a:t>-auto=update</a:t>
            </a:r>
          </a:p>
          <a:p>
            <a:r>
              <a:rPr lang="en-IN" dirty="0" err="1"/>
              <a:t>spring.datasource.initialization</a:t>
            </a:r>
            <a:r>
              <a:rPr lang="en-IN" dirty="0"/>
              <a:t>-mode=always</a:t>
            </a:r>
          </a:p>
          <a:p>
            <a:endParaRPr lang="en-IN" dirty="0"/>
          </a:p>
        </p:txBody>
      </p:sp>
    </p:spTree>
    <p:extLst>
      <p:ext uri="{BB962C8B-B14F-4D97-AF65-F5344CB8AC3E}">
        <p14:creationId xmlns:p14="http://schemas.microsoft.com/office/powerpoint/2010/main" val="123512880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CE83-5F06-7E40-0021-5A4A49F1B550}"/>
              </a:ext>
            </a:extLst>
          </p:cNvPr>
          <p:cNvSpPr>
            <a:spLocks noGrp="1"/>
          </p:cNvSpPr>
          <p:nvPr>
            <p:ph type="title"/>
          </p:nvPr>
        </p:nvSpPr>
        <p:spPr/>
        <p:txBody>
          <a:bodyPr/>
          <a:lstStyle/>
          <a:p>
            <a:r>
              <a:rPr lang="en-IN" dirty="0"/>
              <a:t>docker-</a:t>
            </a:r>
            <a:r>
              <a:rPr lang="en-IN" dirty="0" err="1"/>
              <a:t>compose.yml</a:t>
            </a:r>
            <a:endParaRPr lang="en-IN" dirty="0"/>
          </a:p>
        </p:txBody>
      </p:sp>
      <p:sp>
        <p:nvSpPr>
          <p:cNvPr id="3" name="Content Placeholder 2">
            <a:extLst>
              <a:ext uri="{FF2B5EF4-FFF2-40B4-BE49-F238E27FC236}">
                <a16:creationId xmlns:a16="http://schemas.microsoft.com/office/drawing/2014/main" id="{D9B8B391-0841-D0EE-EDAC-3B2C61E10795}"/>
              </a:ext>
            </a:extLst>
          </p:cNvPr>
          <p:cNvSpPr>
            <a:spLocks noGrp="1"/>
          </p:cNvSpPr>
          <p:nvPr>
            <p:ph idx="1"/>
          </p:nvPr>
        </p:nvSpPr>
        <p:spPr/>
        <p:txBody>
          <a:bodyPr>
            <a:normAutofit fontScale="25000" lnSpcReduction="20000"/>
          </a:bodyPr>
          <a:lstStyle/>
          <a:p>
            <a:r>
              <a:rPr lang="en-IN" dirty="0"/>
              <a:t>version: "3.7"</a:t>
            </a:r>
          </a:p>
          <a:p>
            <a:r>
              <a:rPr lang="en-IN" dirty="0"/>
              <a:t>services:</a:t>
            </a:r>
          </a:p>
          <a:p>
            <a:r>
              <a:rPr lang="en-IN" dirty="0"/>
              <a:t>  </a:t>
            </a:r>
            <a:r>
              <a:rPr lang="en-IN" dirty="0" err="1"/>
              <a:t>api_service</a:t>
            </a:r>
            <a:r>
              <a:rPr lang="en-IN" dirty="0"/>
              <a:t>:</a:t>
            </a:r>
          </a:p>
          <a:p>
            <a:r>
              <a:rPr lang="en-IN" dirty="0"/>
              <a:t>    build: .</a:t>
            </a:r>
          </a:p>
          <a:p>
            <a:r>
              <a:rPr lang="en-IN" dirty="0"/>
              <a:t>    restart: always</a:t>
            </a:r>
          </a:p>
          <a:p>
            <a:r>
              <a:rPr lang="en-IN" dirty="0"/>
              <a:t>    ports:</a:t>
            </a:r>
          </a:p>
          <a:p>
            <a:r>
              <a:rPr lang="en-IN" dirty="0"/>
              <a:t>      - 8080:8080</a:t>
            </a:r>
          </a:p>
          <a:p>
            <a:r>
              <a:rPr lang="en-IN" dirty="0"/>
              <a:t>    </a:t>
            </a:r>
            <a:r>
              <a:rPr lang="en-IN" dirty="0" err="1"/>
              <a:t>depends_on</a:t>
            </a:r>
            <a:r>
              <a:rPr lang="en-IN" dirty="0"/>
              <a:t>:</a:t>
            </a:r>
          </a:p>
          <a:p>
            <a:r>
              <a:rPr lang="en-IN" dirty="0"/>
              <a:t>      - </a:t>
            </a:r>
            <a:r>
              <a:rPr lang="en-IN" dirty="0" err="1"/>
              <a:t>mysql_db</a:t>
            </a:r>
            <a:endParaRPr lang="en-IN" dirty="0"/>
          </a:p>
          <a:p>
            <a:r>
              <a:rPr lang="en-IN" dirty="0"/>
              <a:t>    command: </a:t>
            </a:r>
            <a:r>
              <a:rPr lang="en-IN" dirty="0" err="1"/>
              <a:t>sh</a:t>
            </a:r>
            <a:r>
              <a:rPr lang="en-IN" dirty="0"/>
              <a:t> -c './wait-for mysql_db:3306 -- </a:t>
            </a:r>
            <a:r>
              <a:rPr lang="en-IN" dirty="0" err="1"/>
              <a:t>npm</a:t>
            </a:r>
            <a:r>
              <a:rPr lang="en-IN" dirty="0"/>
              <a:t> start'</a:t>
            </a:r>
          </a:p>
          <a:p>
            <a:r>
              <a:rPr lang="en-IN" dirty="0"/>
              <a:t>  </a:t>
            </a:r>
            <a:r>
              <a:rPr lang="en-IN" dirty="0" err="1"/>
              <a:t>mysql_db</a:t>
            </a:r>
            <a:r>
              <a:rPr lang="en-IN" dirty="0"/>
              <a:t>:</a:t>
            </a:r>
          </a:p>
          <a:p>
            <a:r>
              <a:rPr lang="en-IN" dirty="0"/>
              <a:t>    image: "mysql:8.0"</a:t>
            </a:r>
          </a:p>
          <a:p>
            <a:r>
              <a:rPr lang="en-IN" dirty="0"/>
              <a:t>    restart: always</a:t>
            </a:r>
          </a:p>
          <a:p>
            <a:r>
              <a:rPr lang="en-IN" dirty="0"/>
              <a:t>    ports:</a:t>
            </a:r>
          </a:p>
          <a:p>
            <a:r>
              <a:rPr lang="en-IN" dirty="0"/>
              <a:t>      - 3307:3306</a:t>
            </a:r>
          </a:p>
          <a:p>
            <a:r>
              <a:rPr lang="en-IN" dirty="0"/>
              <a:t>    environment:</a:t>
            </a:r>
          </a:p>
          <a:p>
            <a:r>
              <a:rPr lang="en-IN" dirty="0"/>
              <a:t>      MYSQL_DATABASE: </a:t>
            </a:r>
            <a:r>
              <a:rPr lang="en-IN" dirty="0" err="1"/>
              <a:t>java_to_dev_app_db</a:t>
            </a:r>
            <a:endParaRPr lang="en-IN" dirty="0"/>
          </a:p>
          <a:p>
            <a:r>
              <a:rPr lang="en-IN" dirty="0"/>
              <a:t>      MYSQL_USER: </a:t>
            </a:r>
            <a:r>
              <a:rPr lang="en-IN" dirty="0" err="1"/>
              <a:t>java_to_dev</a:t>
            </a:r>
            <a:endParaRPr lang="en-IN" dirty="0"/>
          </a:p>
          <a:p>
            <a:r>
              <a:rPr lang="en-IN" dirty="0"/>
              <a:t>      MYSQL_PASSWORD: nE5kMc7JCGNqwDQM</a:t>
            </a:r>
          </a:p>
          <a:p>
            <a:r>
              <a:rPr lang="en-IN" dirty="0"/>
              <a:t>      MYSQL_ROOT_PASSWORD: nE5kMc7JCGNqwDQN</a:t>
            </a:r>
          </a:p>
        </p:txBody>
      </p:sp>
    </p:spTree>
    <p:extLst>
      <p:ext uri="{BB962C8B-B14F-4D97-AF65-F5344CB8AC3E}">
        <p14:creationId xmlns:p14="http://schemas.microsoft.com/office/powerpoint/2010/main" val="1719167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172E-5DA1-8C6E-4FA3-22CE37C599FC}"/>
              </a:ext>
            </a:extLst>
          </p:cNvPr>
          <p:cNvSpPr>
            <a:spLocks noGrp="1"/>
          </p:cNvSpPr>
          <p:nvPr>
            <p:ph type="title"/>
          </p:nvPr>
        </p:nvSpPr>
        <p:spPr/>
        <p:txBody>
          <a:bodyPr/>
          <a:lstStyle/>
          <a:p>
            <a:r>
              <a:rPr lang="en-IN" dirty="0"/>
              <a:t>Build and Execute</a:t>
            </a:r>
          </a:p>
        </p:txBody>
      </p:sp>
      <p:sp>
        <p:nvSpPr>
          <p:cNvPr id="3" name="Content Placeholder 2">
            <a:extLst>
              <a:ext uri="{FF2B5EF4-FFF2-40B4-BE49-F238E27FC236}">
                <a16:creationId xmlns:a16="http://schemas.microsoft.com/office/drawing/2014/main" id="{92FE0652-BD03-54DC-7334-6E896AC484B0}"/>
              </a:ext>
            </a:extLst>
          </p:cNvPr>
          <p:cNvSpPr>
            <a:spLocks noGrp="1"/>
          </p:cNvSpPr>
          <p:nvPr>
            <p:ph idx="1"/>
          </p:nvPr>
        </p:nvSpPr>
        <p:spPr/>
        <p:txBody>
          <a:bodyPr/>
          <a:lstStyle/>
          <a:p>
            <a:r>
              <a:rPr lang="en-IN" dirty="0" err="1"/>
              <a:t>gradle</a:t>
            </a:r>
            <a:r>
              <a:rPr lang="en-IN" dirty="0"/>
              <a:t> clean build</a:t>
            </a:r>
          </a:p>
          <a:p>
            <a:pPr lvl="1"/>
            <a:r>
              <a:rPr lang="en-IN" dirty="0"/>
              <a:t>Will create a JAR file in the build/libs folder</a:t>
            </a:r>
          </a:p>
          <a:p>
            <a:r>
              <a:rPr lang="en-IN" dirty="0"/>
              <a:t>docker-compose build</a:t>
            </a:r>
          </a:p>
          <a:p>
            <a:pPr lvl="1"/>
            <a:r>
              <a:rPr lang="en-IN" dirty="0"/>
              <a:t>Build docker image</a:t>
            </a:r>
          </a:p>
          <a:p>
            <a:r>
              <a:rPr lang="en-IN" dirty="0"/>
              <a:t>docker-compose up</a:t>
            </a:r>
          </a:p>
          <a:p>
            <a:pPr lvl="1"/>
            <a:r>
              <a:rPr lang="en-IN" dirty="0"/>
              <a:t>Execute</a:t>
            </a:r>
          </a:p>
          <a:p>
            <a:endParaRPr lang="en-IN" dirty="0"/>
          </a:p>
        </p:txBody>
      </p:sp>
      <p:pic>
        <p:nvPicPr>
          <p:cNvPr id="5" name="Picture 4">
            <a:extLst>
              <a:ext uri="{FF2B5EF4-FFF2-40B4-BE49-F238E27FC236}">
                <a16:creationId xmlns:a16="http://schemas.microsoft.com/office/drawing/2014/main" id="{31DE003B-4F3F-0283-EEEC-3A2254B27D23}"/>
              </a:ext>
            </a:extLst>
          </p:cNvPr>
          <p:cNvPicPr>
            <a:picLocks noChangeAspect="1"/>
          </p:cNvPicPr>
          <p:nvPr/>
        </p:nvPicPr>
        <p:blipFill>
          <a:blip r:embed="rId2"/>
          <a:stretch>
            <a:fillRect/>
          </a:stretch>
        </p:blipFill>
        <p:spPr>
          <a:xfrm>
            <a:off x="2876992" y="4160409"/>
            <a:ext cx="9315008" cy="2332466"/>
          </a:xfrm>
          <a:prstGeom prst="rect">
            <a:avLst/>
          </a:prstGeom>
        </p:spPr>
      </p:pic>
    </p:spTree>
    <p:extLst>
      <p:ext uri="{BB962C8B-B14F-4D97-AF65-F5344CB8AC3E}">
        <p14:creationId xmlns:p14="http://schemas.microsoft.com/office/powerpoint/2010/main" val="33388556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1A57-D154-9944-E85E-88626340C89F}"/>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84CE299E-6218-6AE5-7010-DE5E612C26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1F30E9F-CB73-1E5A-3F1D-CE5BE9E3170B}"/>
              </a:ext>
            </a:extLst>
          </p:cNvPr>
          <p:cNvPicPr>
            <a:picLocks noChangeAspect="1"/>
          </p:cNvPicPr>
          <p:nvPr/>
        </p:nvPicPr>
        <p:blipFill>
          <a:blip r:embed="rId2"/>
          <a:stretch>
            <a:fillRect/>
          </a:stretch>
        </p:blipFill>
        <p:spPr>
          <a:xfrm>
            <a:off x="1243172" y="1300605"/>
            <a:ext cx="9568667" cy="5098723"/>
          </a:xfrm>
          <a:prstGeom prst="rect">
            <a:avLst/>
          </a:prstGeom>
        </p:spPr>
      </p:pic>
    </p:spTree>
    <p:extLst>
      <p:ext uri="{BB962C8B-B14F-4D97-AF65-F5344CB8AC3E}">
        <p14:creationId xmlns:p14="http://schemas.microsoft.com/office/powerpoint/2010/main" val="2491305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34DF-A151-3BE5-1133-15FCB18029E5}"/>
              </a:ext>
            </a:extLst>
          </p:cNvPr>
          <p:cNvSpPr>
            <a:spLocks noGrp="1"/>
          </p:cNvSpPr>
          <p:nvPr>
            <p:ph type="title"/>
          </p:nvPr>
        </p:nvSpPr>
        <p:spPr/>
        <p:txBody>
          <a:bodyPr/>
          <a:lstStyle/>
          <a:p>
            <a:r>
              <a:rPr lang="en-IN" dirty="0"/>
              <a:t>Problems?</a:t>
            </a:r>
          </a:p>
        </p:txBody>
      </p:sp>
      <p:sp>
        <p:nvSpPr>
          <p:cNvPr id="3" name="Content Placeholder 2">
            <a:extLst>
              <a:ext uri="{FF2B5EF4-FFF2-40B4-BE49-F238E27FC236}">
                <a16:creationId xmlns:a16="http://schemas.microsoft.com/office/drawing/2014/main" id="{ECA9D07B-83B7-45D0-0859-B34B561ABAB6}"/>
              </a:ext>
            </a:extLst>
          </p:cNvPr>
          <p:cNvSpPr>
            <a:spLocks noGrp="1"/>
          </p:cNvSpPr>
          <p:nvPr>
            <p:ph idx="1"/>
          </p:nvPr>
        </p:nvSpPr>
        <p:spPr/>
        <p:txBody>
          <a:bodyPr/>
          <a:lstStyle/>
          <a:p>
            <a:pPr algn="l">
              <a:buFont typeface="Arial" panose="020B0604020202020204" pitchFamily="34" charset="0"/>
              <a:buChar char="•"/>
            </a:pPr>
            <a:r>
              <a:rPr lang="en-IN" b="0" i="0" dirty="0">
                <a:solidFill>
                  <a:srgbClr val="000000"/>
                </a:solidFill>
                <a:effectLst/>
                <a:latin typeface="pg-1ff9"/>
              </a:rPr>
              <a:t>First enable WSL so you can run a command in Administrator PowerShell:</a:t>
            </a:r>
          </a:p>
          <a:p>
            <a:pPr lvl="1"/>
            <a:r>
              <a:rPr lang="en-IN" b="0" i="0" dirty="0">
                <a:solidFill>
                  <a:srgbClr val="000000"/>
                </a:solidFill>
                <a:effectLst/>
                <a:latin typeface="pg-1ff9"/>
              </a:rPr>
              <a:t>dism.exe /online /enable-feature /</a:t>
            </a:r>
            <a:r>
              <a:rPr lang="en-IN" b="0" i="0" dirty="0" err="1">
                <a:solidFill>
                  <a:srgbClr val="000000"/>
                </a:solidFill>
                <a:effectLst/>
                <a:latin typeface="pg-1ff9"/>
              </a:rPr>
              <a:t>featurename:Microsoft-Windows-Subsystem-Linux</a:t>
            </a:r>
            <a:r>
              <a:rPr lang="en-IN" b="0" i="0" dirty="0">
                <a:solidFill>
                  <a:srgbClr val="000000"/>
                </a:solidFill>
                <a:effectLst/>
                <a:latin typeface="pg-1ff9"/>
              </a:rPr>
              <a:t> /all /</a:t>
            </a:r>
            <a:r>
              <a:rPr lang="en-IN" b="0" i="0" dirty="0" err="1">
                <a:solidFill>
                  <a:srgbClr val="000000"/>
                </a:solidFill>
                <a:effectLst/>
                <a:latin typeface="pg-1ff9"/>
              </a:rPr>
              <a:t>norestart</a:t>
            </a:r>
            <a:endParaRPr lang="en-IN" b="0" i="0" dirty="0">
              <a:solidFill>
                <a:srgbClr val="000000"/>
              </a:solidFill>
              <a:effectLst/>
              <a:latin typeface="pg-1ff9"/>
            </a:endParaRPr>
          </a:p>
          <a:p>
            <a:pPr algn="l">
              <a:buFont typeface="Arial" panose="020B0604020202020204" pitchFamily="34" charset="0"/>
              <a:buChar char="•"/>
            </a:pPr>
            <a:r>
              <a:rPr lang="en-IN" b="0" i="0" dirty="0">
                <a:solidFill>
                  <a:srgbClr val="000000"/>
                </a:solidFill>
                <a:effectLst/>
                <a:latin typeface="pg-1ff9"/>
              </a:rPr>
              <a:t>Update to the WSL2 by this command in PowerShell:</a:t>
            </a:r>
          </a:p>
          <a:p>
            <a:pPr lvl="1"/>
            <a:r>
              <a:rPr lang="en-IN" b="0" i="0" dirty="0">
                <a:solidFill>
                  <a:srgbClr val="000000"/>
                </a:solidFill>
                <a:effectLst/>
                <a:latin typeface="pg-1ff9"/>
              </a:rPr>
              <a:t>dism.exe /online /enable-feature /</a:t>
            </a:r>
            <a:r>
              <a:rPr lang="en-IN" b="0" i="0" dirty="0" err="1">
                <a:solidFill>
                  <a:srgbClr val="000000"/>
                </a:solidFill>
                <a:effectLst/>
                <a:latin typeface="pg-1ff9"/>
              </a:rPr>
              <a:t>featurename:VirtualMachinePlatform</a:t>
            </a:r>
            <a:r>
              <a:rPr lang="en-IN" b="0" i="0" dirty="0">
                <a:solidFill>
                  <a:srgbClr val="000000"/>
                </a:solidFill>
                <a:effectLst/>
                <a:latin typeface="pg-1ff9"/>
              </a:rPr>
              <a:t> /all /</a:t>
            </a:r>
            <a:r>
              <a:rPr lang="en-IN" b="0" i="0" dirty="0" err="1">
                <a:solidFill>
                  <a:srgbClr val="000000"/>
                </a:solidFill>
                <a:effectLst/>
                <a:latin typeface="pg-1ff9"/>
              </a:rPr>
              <a:t>norestart</a:t>
            </a:r>
            <a:endParaRPr lang="en-IN" b="0" i="0" dirty="0">
              <a:solidFill>
                <a:srgbClr val="000000"/>
              </a:solidFill>
              <a:effectLst/>
              <a:latin typeface="pg-1ff9"/>
            </a:endParaRPr>
          </a:p>
          <a:p>
            <a:pPr lvl="1"/>
            <a:endParaRPr lang="en-IN" dirty="0">
              <a:solidFill>
                <a:srgbClr val="000000"/>
              </a:solidFill>
              <a:latin typeface="pg-1ff9"/>
            </a:endParaRPr>
          </a:p>
          <a:p>
            <a:r>
              <a:rPr lang="en-IN" b="0" i="0" dirty="0">
                <a:solidFill>
                  <a:srgbClr val="000000"/>
                </a:solidFill>
                <a:effectLst/>
                <a:latin typeface="pg-1ff9"/>
              </a:rPr>
              <a:t>Also see this: https://www.c-sharpcorner.com/article/how-to-install-docker-desktop-and-troubleshoot-issues-in-windows-machine/</a:t>
            </a:r>
          </a:p>
          <a:p>
            <a:endParaRPr lang="en-IN" dirty="0"/>
          </a:p>
        </p:txBody>
      </p:sp>
    </p:spTree>
    <p:extLst>
      <p:ext uri="{BB962C8B-B14F-4D97-AF65-F5344CB8AC3E}">
        <p14:creationId xmlns:p14="http://schemas.microsoft.com/office/powerpoint/2010/main" val="42903865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13FDCC-6D52-5481-E218-98996AAE51F3}"/>
              </a:ext>
            </a:extLst>
          </p:cNvPr>
          <p:cNvSpPr>
            <a:spLocks noGrp="1"/>
          </p:cNvSpPr>
          <p:nvPr>
            <p:ph type="title"/>
          </p:nvPr>
        </p:nvSpPr>
        <p:spPr/>
        <p:txBody>
          <a:bodyPr/>
          <a:lstStyle/>
          <a:p>
            <a:r>
              <a:rPr lang="en-IN" dirty="0"/>
              <a:t>Using </a:t>
            </a:r>
            <a:r>
              <a:rPr lang="en-IN" dirty="0" err="1"/>
              <a:t>gradle</a:t>
            </a:r>
            <a:r>
              <a:rPr lang="en-IN" dirty="0"/>
              <a:t> with Java for Docker</a:t>
            </a:r>
          </a:p>
        </p:txBody>
      </p:sp>
      <p:sp>
        <p:nvSpPr>
          <p:cNvPr id="5" name="Text Placeholder 4">
            <a:extLst>
              <a:ext uri="{FF2B5EF4-FFF2-40B4-BE49-F238E27FC236}">
                <a16:creationId xmlns:a16="http://schemas.microsoft.com/office/drawing/2014/main" id="{809DBA35-1A22-0149-C444-ECD784A839C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121384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7D9C-B6DE-8781-1D71-042C8A3300FB}"/>
              </a:ext>
            </a:extLst>
          </p:cNvPr>
          <p:cNvSpPr>
            <a:spLocks noGrp="1"/>
          </p:cNvSpPr>
          <p:nvPr>
            <p:ph type="title"/>
          </p:nvPr>
        </p:nvSpPr>
        <p:spPr/>
        <p:txBody>
          <a:bodyPr>
            <a:noAutofit/>
          </a:bodyPr>
          <a:lstStyle/>
          <a:p>
            <a:r>
              <a:rPr lang="en-IN" sz="3200" dirty="0"/>
              <a:t>HelloWorld.java (C:\lectures\CDAC\Cloud\docker\samples\intro\</a:t>
            </a:r>
            <a:r>
              <a:rPr lang="en-IN" sz="3200" dirty="0" err="1"/>
              <a:t>src</a:t>
            </a:r>
            <a:r>
              <a:rPr lang="en-IN" sz="3200" dirty="0"/>
              <a:t>\main\java\info\</a:t>
            </a:r>
            <a:r>
              <a:rPr lang="en-IN" sz="3200" dirty="0" err="1"/>
              <a:t>batey</a:t>
            </a:r>
            <a:r>
              <a:rPr lang="en-IN" sz="3200" dirty="0"/>
              <a:t>)</a:t>
            </a:r>
          </a:p>
        </p:txBody>
      </p:sp>
      <p:sp>
        <p:nvSpPr>
          <p:cNvPr id="3" name="Content Placeholder 2">
            <a:extLst>
              <a:ext uri="{FF2B5EF4-FFF2-40B4-BE49-F238E27FC236}">
                <a16:creationId xmlns:a16="http://schemas.microsoft.com/office/drawing/2014/main" id="{C9335DEF-57ED-3192-4CB7-8A6E14AE4655}"/>
              </a:ext>
            </a:extLst>
          </p:cNvPr>
          <p:cNvSpPr>
            <a:spLocks noGrp="1"/>
          </p:cNvSpPr>
          <p:nvPr>
            <p:ph idx="1"/>
          </p:nvPr>
        </p:nvSpPr>
        <p:spPr/>
        <p:txBody>
          <a:bodyPr/>
          <a:lstStyle/>
          <a:p>
            <a:r>
              <a:rPr lang="en-IN" dirty="0"/>
              <a:t>package </a:t>
            </a:r>
            <a:r>
              <a:rPr lang="en-IN" dirty="0" err="1"/>
              <a:t>info.batey</a:t>
            </a:r>
            <a:r>
              <a:rPr lang="en-IN" dirty="0"/>
              <a:t>;</a:t>
            </a:r>
          </a:p>
          <a:p>
            <a:endParaRPr lang="en-IN" dirty="0"/>
          </a:p>
          <a:p>
            <a:r>
              <a:rPr lang="en-IN" dirty="0"/>
              <a:t>public class HelloWorld {</a:t>
            </a:r>
          </a:p>
          <a:p>
            <a:r>
              <a:rPr lang="en-IN" dirty="0"/>
              <a:t>    public static void main(String[] </a:t>
            </a:r>
            <a:r>
              <a:rPr lang="en-IN" dirty="0" err="1"/>
              <a:t>args</a:t>
            </a:r>
            <a:r>
              <a:rPr lang="en-IN" dirty="0"/>
              <a:t>) {</a:t>
            </a:r>
          </a:p>
          <a:p>
            <a:r>
              <a:rPr lang="en-IN" dirty="0"/>
              <a:t>        </a:t>
            </a:r>
            <a:r>
              <a:rPr lang="en-IN" dirty="0" err="1"/>
              <a:t>System.out.println</a:t>
            </a:r>
            <a:r>
              <a:rPr lang="en-IN" dirty="0"/>
              <a:t>("Hello Docker, send me to production!");</a:t>
            </a:r>
          </a:p>
          <a:p>
            <a:r>
              <a:rPr lang="en-IN" dirty="0"/>
              <a:t>    }</a:t>
            </a:r>
          </a:p>
          <a:p>
            <a:r>
              <a:rPr lang="en-IN" dirty="0"/>
              <a:t>}</a:t>
            </a:r>
          </a:p>
          <a:p>
            <a:endParaRPr lang="en-IN" dirty="0"/>
          </a:p>
        </p:txBody>
      </p:sp>
    </p:spTree>
    <p:extLst>
      <p:ext uri="{BB962C8B-B14F-4D97-AF65-F5344CB8AC3E}">
        <p14:creationId xmlns:p14="http://schemas.microsoft.com/office/powerpoint/2010/main" val="16378866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B4E0-58FF-D79F-A837-E384835B1393}"/>
              </a:ext>
            </a:extLst>
          </p:cNvPr>
          <p:cNvSpPr>
            <a:spLocks noGrp="1"/>
          </p:cNvSpPr>
          <p:nvPr>
            <p:ph type="title"/>
          </p:nvPr>
        </p:nvSpPr>
        <p:spPr/>
        <p:txBody>
          <a:bodyPr>
            <a:normAutofit fontScale="90000"/>
          </a:bodyPr>
          <a:lstStyle/>
          <a:p>
            <a:r>
              <a:rPr lang="en-IN" dirty="0" err="1"/>
              <a:t>Dockerfile</a:t>
            </a:r>
            <a:r>
              <a:rPr lang="en-IN" dirty="0"/>
              <a:t> (</a:t>
            </a:r>
            <a:r>
              <a:rPr lang="fr-FR" dirty="0"/>
              <a:t>C:\lectures\CDAC\Cloud\docker\samples\intro)</a:t>
            </a:r>
            <a:endParaRPr lang="en-IN" dirty="0"/>
          </a:p>
        </p:txBody>
      </p:sp>
      <p:sp>
        <p:nvSpPr>
          <p:cNvPr id="3" name="Content Placeholder 2">
            <a:extLst>
              <a:ext uri="{FF2B5EF4-FFF2-40B4-BE49-F238E27FC236}">
                <a16:creationId xmlns:a16="http://schemas.microsoft.com/office/drawing/2014/main" id="{D28762E7-8E17-6545-7ADB-606A5F901B0D}"/>
              </a:ext>
            </a:extLst>
          </p:cNvPr>
          <p:cNvSpPr>
            <a:spLocks noGrp="1"/>
          </p:cNvSpPr>
          <p:nvPr>
            <p:ph idx="1"/>
          </p:nvPr>
        </p:nvSpPr>
        <p:spPr/>
        <p:txBody>
          <a:bodyPr/>
          <a:lstStyle/>
          <a:p>
            <a:r>
              <a:rPr lang="en-US" dirty="0"/>
              <a:t>FROM openjdk:11-jre-slim</a:t>
            </a:r>
          </a:p>
          <a:p>
            <a:endParaRPr lang="en-US" dirty="0"/>
          </a:p>
          <a:p>
            <a:r>
              <a:rPr lang="en-US" dirty="0"/>
              <a:t># This automatically extracts the archive</a:t>
            </a:r>
          </a:p>
          <a:p>
            <a:r>
              <a:rPr lang="en-US" dirty="0"/>
              <a:t>ADD intro.tar /opt</a:t>
            </a:r>
          </a:p>
          <a:p>
            <a:endParaRPr lang="en-US" dirty="0"/>
          </a:p>
          <a:p>
            <a:r>
              <a:rPr lang="en-US" dirty="0"/>
              <a:t>ENTRYPOINT ["/opt/intro/bin/intro"]</a:t>
            </a:r>
          </a:p>
          <a:p>
            <a:endParaRPr lang="en-IN" dirty="0"/>
          </a:p>
        </p:txBody>
      </p:sp>
    </p:spTree>
    <p:extLst>
      <p:ext uri="{BB962C8B-B14F-4D97-AF65-F5344CB8AC3E}">
        <p14:creationId xmlns:p14="http://schemas.microsoft.com/office/powerpoint/2010/main" val="356674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88C9-BA7C-4A1A-7A7E-7BA2B20FC037}"/>
              </a:ext>
            </a:extLst>
          </p:cNvPr>
          <p:cNvSpPr>
            <a:spLocks noGrp="1"/>
          </p:cNvSpPr>
          <p:nvPr>
            <p:ph type="title"/>
          </p:nvPr>
        </p:nvSpPr>
        <p:spPr/>
        <p:txBody>
          <a:bodyPr>
            <a:normAutofit fontScale="90000"/>
          </a:bodyPr>
          <a:lstStyle/>
          <a:p>
            <a:r>
              <a:rPr lang="en-IN" dirty="0" err="1"/>
              <a:t>build.gradle</a:t>
            </a:r>
            <a:r>
              <a:rPr lang="en-IN" dirty="0"/>
              <a:t> (</a:t>
            </a:r>
            <a:r>
              <a:rPr lang="fr-FR" dirty="0"/>
              <a:t>C:\lectures\CDAC\Cloud\docker\samples\intro)</a:t>
            </a:r>
            <a:endParaRPr lang="en-IN" dirty="0"/>
          </a:p>
        </p:txBody>
      </p:sp>
      <p:sp>
        <p:nvSpPr>
          <p:cNvPr id="3" name="Content Placeholder 2">
            <a:extLst>
              <a:ext uri="{FF2B5EF4-FFF2-40B4-BE49-F238E27FC236}">
                <a16:creationId xmlns:a16="http://schemas.microsoft.com/office/drawing/2014/main" id="{ED896297-D894-2B5F-6457-FDFAD2D25FC9}"/>
              </a:ext>
            </a:extLst>
          </p:cNvPr>
          <p:cNvSpPr>
            <a:spLocks noGrp="1"/>
          </p:cNvSpPr>
          <p:nvPr>
            <p:ph idx="1"/>
          </p:nvPr>
        </p:nvSpPr>
        <p:spPr/>
        <p:txBody>
          <a:bodyPr>
            <a:normAutofit fontScale="55000" lnSpcReduction="20000"/>
          </a:bodyPr>
          <a:lstStyle/>
          <a:p>
            <a:r>
              <a:rPr lang="en-IN" dirty="0"/>
              <a:t>plugins {</a:t>
            </a:r>
          </a:p>
          <a:p>
            <a:r>
              <a:rPr lang="en-IN" dirty="0"/>
              <a:t>    id 'java'</a:t>
            </a:r>
          </a:p>
          <a:p>
            <a:r>
              <a:rPr lang="en-IN" dirty="0"/>
              <a:t>    id 'application'</a:t>
            </a:r>
          </a:p>
          <a:p>
            <a:r>
              <a:rPr lang="en-IN" dirty="0"/>
              <a:t>    id '</a:t>
            </a:r>
            <a:r>
              <a:rPr lang="en-IN" dirty="0" err="1"/>
              <a:t>com.palantir.docker</a:t>
            </a:r>
            <a:r>
              <a:rPr lang="en-IN" dirty="0"/>
              <a:t>' version '0.25.0'</a:t>
            </a:r>
          </a:p>
          <a:p>
            <a:r>
              <a:rPr lang="en-IN" dirty="0"/>
              <a:t>}</a:t>
            </a:r>
          </a:p>
          <a:p>
            <a:endParaRPr lang="en-IN" dirty="0"/>
          </a:p>
          <a:p>
            <a:r>
              <a:rPr lang="en-IN" dirty="0"/>
              <a:t>application {</a:t>
            </a:r>
          </a:p>
          <a:p>
            <a:r>
              <a:rPr lang="en-IN" dirty="0"/>
              <a:t>    </a:t>
            </a:r>
            <a:r>
              <a:rPr lang="en-IN" dirty="0" err="1"/>
              <a:t>mainClassName</a:t>
            </a:r>
            <a:r>
              <a:rPr lang="en-IN" dirty="0"/>
              <a:t> = '</a:t>
            </a:r>
            <a:r>
              <a:rPr lang="en-IN" dirty="0" err="1"/>
              <a:t>info.batey.HelloWorld</a:t>
            </a:r>
            <a:r>
              <a:rPr lang="en-IN" dirty="0"/>
              <a:t>'</a:t>
            </a:r>
          </a:p>
          <a:p>
            <a:r>
              <a:rPr lang="en-IN" dirty="0"/>
              <a:t>}</a:t>
            </a:r>
          </a:p>
          <a:p>
            <a:endParaRPr lang="en-IN" dirty="0"/>
          </a:p>
          <a:p>
            <a:r>
              <a:rPr lang="en-IN" dirty="0"/>
              <a:t>docker {</a:t>
            </a:r>
          </a:p>
          <a:p>
            <a:r>
              <a:rPr lang="en-IN" dirty="0"/>
              <a:t>    name '</a:t>
            </a:r>
            <a:r>
              <a:rPr lang="en-IN" dirty="0" err="1"/>
              <a:t>intro:latest</a:t>
            </a:r>
            <a:r>
              <a:rPr lang="en-IN" dirty="0"/>
              <a:t>'</a:t>
            </a:r>
          </a:p>
          <a:p>
            <a:r>
              <a:rPr lang="en-IN" dirty="0"/>
              <a:t>    files </a:t>
            </a:r>
            <a:r>
              <a:rPr lang="en-IN" dirty="0" err="1"/>
              <a:t>tasks.distTar.outputs</a:t>
            </a:r>
            <a:endParaRPr lang="en-IN" dirty="0"/>
          </a:p>
          <a:p>
            <a:r>
              <a:rPr lang="en-IN" dirty="0"/>
              <a:t>}</a:t>
            </a:r>
          </a:p>
        </p:txBody>
      </p:sp>
    </p:spTree>
    <p:extLst>
      <p:ext uri="{BB962C8B-B14F-4D97-AF65-F5344CB8AC3E}">
        <p14:creationId xmlns:p14="http://schemas.microsoft.com/office/powerpoint/2010/main" val="21041408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A4A5-85C6-50EE-6439-B8B925B04A99}"/>
              </a:ext>
            </a:extLst>
          </p:cNvPr>
          <p:cNvSpPr>
            <a:spLocks noGrp="1"/>
          </p:cNvSpPr>
          <p:nvPr>
            <p:ph type="title"/>
          </p:nvPr>
        </p:nvSpPr>
        <p:spPr/>
        <p:txBody>
          <a:bodyPr/>
          <a:lstStyle/>
          <a:p>
            <a:r>
              <a:rPr lang="en-IN" dirty="0"/>
              <a:t>Build the project</a:t>
            </a:r>
          </a:p>
        </p:txBody>
      </p:sp>
      <p:sp>
        <p:nvSpPr>
          <p:cNvPr id="3" name="Content Placeholder 2">
            <a:extLst>
              <a:ext uri="{FF2B5EF4-FFF2-40B4-BE49-F238E27FC236}">
                <a16:creationId xmlns:a16="http://schemas.microsoft.com/office/drawing/2014/main" id="{041CAB60-106F-D2AC-35B5-43C9E0FEA7D7}"/>
              </a:ext>
            </a:extLst>
          </p:cNvPr>
          <p:cNvSpPr>
            <a:spLocks noGrp="1"/>
          </p:cNvSpPr>
          <p:nvPr>
            <p:ph idx="1"/>
          </p:nvPr>
        </p:nvSpPr>
        <p:spPr/>
        <p:txBody>
          <a:bodyPr/>
          <a:lstStyle/>
          <a:p>
            <a:r>
              <a:rPr lang="en-IN" dirty="0" err="1"/>
              <a:t>gradle</a:t>
            </a:r>
            <a:r>
              <a:rPr lang="en-IN" dirty="0"/>
              <a:t> </a:t>
            </a:r>
            <a:r>
              <a:rPr lang="en-IN" dirty="0" err="1"/>
              <a:t>compileJava</a:t>
            </a:r>
            <a:endParaRPr lang="en-IN" dirty="0"/>
          </a:p>
        </p:txBody>
      </p:sp>
      <p:pic>
        <p:nvPicPr>
          <p:cNvPr id="5" name="Picture 4">
            <a:extLst>
              <a:ext uri="{FF2B5EF4-FFF2-40B4-BE49-F238E27FC236}">
                <a16:creationId xmlns:a16="http://schemas.microsoft.com/office/drawing/2014/main" id="{50461894-B0B7-0C0D-E704-2066F7E52F2B}"/>
              </a:ext>
            </a:extLst>
          </p:cNvPr>
          <p:cNvPicPr>
            <a:picLocks noChangeAspect="1"/>
          </p:cNvPicPr>
          <p:nvPr/>
        </p:nvPicPr>
        <p:blipFill>
          <a:blip r:embed="rId2"/>
          <a:stretch>
            <a:fillRect/>
          </a:stretch>
        </p:blipFill>
        <p:spPr>
          <a:xfrm>
            <a:off x="980605" y="2647448"/>
            <a:ext cx="9963662" cy="2857647"/>
          </a:xfrm>
          <a:prstGeom prst="rect">
            <a:avLst/>
          </a:prstGeom>
        </p:spPr>
      </p:pic>
    </p:spTree>
    <p:extLst>
      <p:ext uri="{BB962C8B-B14F-4D97-AF65-F5344CB8AC3E}">
        <p14:creationId xmlns:p14="http://schemas.microsoft.com/office/powerpoint/2010/main" val="26518506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FC39-901A-7ACD-FC22-626A958BF534}"/>
              </a:ext>
            </a:extLst>
          </p:cNvPr>
          <p:cNvSpPr>
            <a:spLocks noGrp="1"/>
          </p:cNvSpPr>
          <p:nvPr>
            <p:ph type="title"/>
          </p:nvPr>
        </p:nvSpPr>
        <p:spPr/>
        <p:txBody>
          <a:bodyPr/>
          <a:lstStyle/>
          <a:p>
            <a:r>
              <a:rPr lang="en-IN" dirty="0"/>
              <a:t>See the directory structure now</a:t>
            </a:r>
          </a:p>
        </p:txBody>
      </p:sp>
      <p:sp>
        <p:nvSpPr>
          <p:cNvPr id="3" name="Content Placeholder 2">
            <a:extLst>
              <a:ext uri="{FF2B5EF4-FFF2-40B4-BE49-F238E27FC236}">
                <a16:creationId xmlns:a16="http://schemas.microsoft.com/office/drawing/2014/main" id="{7CD424F5-757F-D217-04C7-9B0C32323B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AB74537-409A-51AF-17DA-1DF8A58B2E18}"/>
              </a:ext>
            </a:extLst>
          </p:cNvPr>
          <p:cNvPicPr>
            <a:picLocks noChangeAspect="1"/>
          </p:cNvPicPr>
          <p:nvPr/>
        </p:nvPicPr>
        <p:blipFill>
          <a:blip r:embed="rId2"/>
          <a:stretch>
            <a:fillRect/>
          </a:stretch>
        </p:blipFill>
        <p:spPr>
          <a:xfrm>
            <a:off x="1476337" y="2343094"/>
            <a:ext cx="6979009" cy="2171812"/>
          </a:xfrm>
          <a:prstGeom prst="rect">
            <a:avLst/>
          </a:prstGeom>
        </p:spPr>
      </p:pic>
    </p:spTree>
    <p:extLst>
      <p:ext uri="{BB962C8B-B14F-4D97-AF65-F5344CB8AC3E}">
        <p14:creationId xmlns:p14="http://schemas.microsoft.com/office/powerpoint/2010/main" val="38963036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9080-993C-452C-B755-92DC4C9DFEFE}"/>
              </a:ext>
            </a:extLst>
          </p:cNvPr>
          <p:cNvSpPr>
            <a:spLocks noGrp="1"/>
          </p:cNvSpPr>
          <p:nvPr>
            <p:ph type="title"/>
          </p:nvPr>
        </p:nvSpPr>
        <p:spPr/>
        <p:txBody>
          <a:bodyPr/>
          <a:lstStyle/>
          <a:p>
            <a:r>
              <a:rPr lang="en-IN" dirty="0" err="1"/>
              <a:t>gradle</a:t>
            </a:r>
            <a:r>
              <a:rPr lang="en-IN" dirty="0"/>
              <a:t> </a:t>
            </a:r>
            <a:r>
              <a:rPr lang="en-IN" dirty="0" err="1"/>
              <a:t>distTar</a:t>
            </a:r>
            <a:endParaRPr lang="en-IN" dirty="0"/>
          </a:p>
        </p:txBody>
      </p:sp>
      <p:sp>
        <p:nvSpPr>
          <p:cNvPr id="3" name="Content Placeholder 2">
            <a:extLst>
              <a:ext uri="{FF2B5EF4-FFF2-40B4-BE49-F238E27FC236}">
                <a16:creationId xmlns:a16="http://schemas.microsoft.com/office/drawing/2014/main" id="{F3E1DD92-1924-A265-CF1B-A90E3F9F9726}"/>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dirty="0"/>
              <a:t>Creates an intro.tar file for starting Java applications</a:t>
            </a:r>
          </a:p>
        </p:txBody>
      </p:sp>
      <p:pic>
        <p:nvPicPr>
          <p:cNvPr id="5" name="Picture 4">
            <a:extLst>
              <a:ext uri="{FF2B5EF4-FFF2-40B4-BE49-F238E27FC236}">
                <a16:creationId xmlns:a16="http://schemas.microsoft.com/office/drawing/2014/main" id="{6F3DDCBC-FBB6-7AA9-AB4C-C2084346EC08}"/>
              </a:ext>
            </a:extLst>
          </p:cNvPr>
          <p:cNvPicPr>
            <a:picLocks noChangeAspect="1"/>
          </p:cNvPicPr>
          <p:nvPr/>
        </p:nvPicPr>
        <p:blipFill>
          <a:blip r:embed="rId2"/>
          <a:stretch>
            <a:fillRect/>
          </a:stretch>
        </p:blipFill>
        <p:spPr>
          <a:xfrm>
            <a:off x="956881" y="2050385"/>
            <a:ext cx="9970012" cy="2305168"/>
          </a:xfrm>
          <a:prstGeom prst="rect">
            <a:avLst/>
          </a:prstGeom>
        </p:spPr>
      </p:pic>
    </p:spTree>
    <p:extLst>
      <p:ext uri="{BB962C8B-B14F-4D97-AF65-F5344CB8AC3E}">
        <p14:creationId xmlns:p14="http://schemas.microsoft.com/office/powerpoint/2010/main" val="33960816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B210-8541-6BAF-1FF4-1BCD9C31BAFD}"/>
              </a:ext>
            </a:extLst>
          </p:cNvPr>
          <p:cNvSpPr>
            <a:spLocks noGrp="1"/>
          </p:cNvSpPr>
          <p:nvPr>
            <p:ph type="title"/>
          </p:nvPr>
        </p:nvSpPr>
        <p:spPr/>
        <p:txBody>
          <a:bodyPr/>
          <a:lstStyle/>
          <a:p>
            <a:r>
              <a:rPr lang="en-IN" dirty="0"/>
              <a:t>Build Docker image using </a:t>
            </a:r>
            <a:r>
              <a:rPr lang="en-IN" dirty="0" err="1"/>
              <a:t>gradle</a:t>
            </a:r>
            <a:endParaRPr lang="en-IN" dirty="0"/>
          </a:p>
        </p:txBody>
      </p:sp>
      <p:sp>
        <p:nvSpPr>
          <p:cNvPr id="3" name="Content Placeholder 2">
            <a:extLst>
              <a:ext uri="{FF2B5EF4-FFF2-40B4-BE49-F238E27FC236}">
                <a16:creationId xmlns:a16="http://schemas.microsoft.com/office/drawing/2014/main" id="{B393E724-DEF4-D069-25A6-9E47BD1788EA}"/>
              </a:ext>
            </a:extLst>
          </p:cNvPr>
          <p:cNvSpPr>
            <a:spLocks noGrp="1"/>
          </p:cNvSpPr>
          <p:nvPr>
            <p:ph idx="1"/>
          </p:nvPr>
        </p:nvSpPr>
        <p:spPr/>
        <p:txBody>
          <a:bodyPr/>
          <a:lstStyle/>
          <a:p>
            <a:r>
              <a:rPr lang="en-IN" dirty="0" err="1"/>
              <a:t>gradle</a:t>
            </a:r>
            <a:r>
              <a:rPr lang="en-IN" dirty="0"/>
              <a:t> docker</a:t>
            </a:r>
          </a:p>
        </p:txBody>
      </p:sp>
      <p:pic>
        <p:nvPicPr>
          <p:cNvPr id="5" name="Picture 4">
            <a:extLst>
              <a:ext uri="{FF2B5EF4-FFF2-40B4-BE49-F238E27FC236}">
                <a16:creationId xmlns:a16="http://schemas.microsoft.com/office/drawing/2014/main" id="{F0CD3BE3-A60B-C320-2E27-1973DEAACE61}"/>
              </a:ext>
            </a:extLst>
          </p:cNvPr>
          <p:cNvPicPr>
            <a:picLocks noChangeAspect="1"/>
          </p:cNvPicPr>
          <p:nvPr/>
        </p:nvPicPr>
        <p:blipFill>
          <a:blip r:embed="rId2"/>
          <a:stretch>
            <a:fillRect/>
          </a:stretch>
        </p:blipFill>
        <p:spPr>
          <a:xfrm>
            <a:off x="1445187" y="2422316"/>
            <a:ext cx="10020815" cy="4070559"/>
          </a:xfrm>
          <a:prstGeom prst="rect">
            <a:avLst/>
          </a:prstGeom>
        </p:spPr>
      </p:pic>
    </p:spTree>
    <p:extLst>
      <p:ext uri="{BB962C8B-B14F-4D97-AF65-F5344CB8AC3E}">
        <p14:creationId xmlns:p14="http://schemas.microsoft.com/office/powerpoint/2010/main" val="1115036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B210-8541-6BAF-1FF4-1BCD9C31BAFD}"/>
              </a:ext>
            </a:extLst>
          </p:cNvPr>
          <p:cNvSpPr>
            <a:spLocks noGrp="1"/>
          </p:cNvSpPr>
          <p:nvPr>
            <p:ph type="title"/>
          </p:nvPr>
        </p:nvSpPr>
        <p:spPr/>
        <p:txBody>
          <a:bodyPr/>
          <a:lstStyle/>
          <a:p>
            <a:r>
              <a:rPr lang="en-IN" dirty="0"/>
              <a:t>Verify and run</a:t>
            </a:r>
          </a:p>
        </p:txBody>
      </p:sp>
      <p:sp>
        <p:nvSpPr>
          <p:cNvPr id="3" name="Content Placeholder 2">
            <a:extLst>
              <a:ext uri="{FF2B5EF4-FFF2-40B4-BE49-F238E27FC236}">
                <a16:creationId xmlns:a16="http://schemas.microsoft.com/office/drawing/2014/main" id="{B393E724-DEF4-D069-25A6-9E47BD1788EA}"/>
              </a:ext>
            </a:extLst>
          </p:cNvPr>
          <p:cNvSpPr>
            <a:spLocks noGrp="1"/>
          </p:cNvSpPr>
          <p:nvPr>
            <p:ph idx="1"/>
          </p:nvPr>
        </p:nvSpPr>
        <p:spPr/>
        <p:txBody>
          <a:bodyPr/>
          <a:lstStyle/>
          <a:p>
            <a:r>
              <a:rPr lang="en-IN" dirty="0"/>
              <a:t>docker image list</a:t>
            </a:r>
          </a:p>
          <a:p>
            <a:endParaRPr lang="en-IN" dirty="0"/>
          </a:p>
          <a:p>
            <a:endParaRPr lang="en-IN" dirty="0"/>
          </a:p>
          <a:p>
            <a:endParaRPr lang="en-IN" dirty="0"/>
          </a:p>
          <a:p>
            <a:r>
              <a:rPr lang="en-IN" dirty="0"/>
              <a:t>docker run intro</a:t>
            </a:r>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41AF3C1F-6C9C-05DF-C85D-63171A98B8FA}"/>
              </a:ext>
            </a:extLst>
          </p:cNvPr>
          <p:cNvPicPr>
            <a:picLocks noChangeAspect="1"/>
          </p:cNvPicPr>
          <p:nvPr/>
        </p:nvPicPr>
        <p:blipFill>
          <a:blip r:embed="rId2"/>
          <a:stretch>
            <a:fillRect/>
          </a:stretch>
        </p:blipFill>
        <p:spPr>
          <a:xfrm>
            <a:off x="923812" y="2444979"/>
            <a:ext cx="9912859" cy="755689"/>
          </a:xfrm>
          <a:prstGeom prst="rect">
            <a:avLst/>
          </a:prstGeom>
        </p:spPr>
      </p:pic>
      <p:pic>
        <p:nvPicPr>
          <p:cNvPr id="8" name="Picture 7">
            <a:extLst>
              <a:ext uri="{FF2B5EF4-FFF2-40B4-BE49-F238E27FC236}">
                <a16:creationId xmlns:a16="http://schemas.microsoft.com/office/drawing/2014/main" id="{28331C44-11F6-DE0B-FE31-4BDD100EF53C}"/>
              </a:ext>
            </a:extLst>
          </p:cNvPr>
          <p:cNvPicPr>
            <a:picLocks noChangeAspect="1"/>
          </p:cNvPicPr>
          <p:nvPr/>
        </p:nvPicPr>
        <p:blipFill>
          <a:blip r:embed="rId3"/>
          <a:stretch>
            <a:fillRect/>
          </a:stretch>
        </p:blipFill>
        <p:spPr>
          <a:xfrm>
            <a:off x="1025372" y="4545776"/>
            <a:ext cx="9563164" cy="956316"/>
          </a:xfrm>
          <a:prstGeom prst="rect">
            <a:avLst/>
          </a:prstGeom>
        </p:spPr>
      </p:pic>
    </p:spTree>
    <p:extLst>
      <p:ext uri="{BB962C8B-B14F-4D97-AF65-F5344CB8AC3E}">
        <p14:creationId xmlns:p14="http://schemas.microsoft.com/office/powerpoint/2010/main" val="11968945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3F4AFF-0EF2-3D31-E1D2-A2A33F62D95A}"/>
              </a:ext>
            </a:extLst>
          </p:cNvPr>
          <p:cNvSpPr>
            <a:spLocks noGrp="1"/>
          </p:cNvSpPr>
          <p:nvPr>
            <p:ph type="title"/>
          </p:nvPr>
        </p:nvSpPr>
        <p:spPr/>
        <p:txBody>
          <a:bodyPr/>
          <a:lstStyle/>
          <a:p>
            <a:r>
              <a:rPr lang="en-IN" dirty="0"/>
              <a:t>Docker Compose</a:t>
            </a:r>
          </a:p>
        </p:txBody>
      </p:sp>
      <p:sp>
        <p:nvSpPr>
          <p:cNvPr id="5" name="Text Placeholder 4">
            <a:extLst>
              <a:ext uri="{FF2B5EF4-FFF2-40B4-BE49-F238E27FC236}">
                <a16:creationId xmlns:a16="http://schemas.microsoft.com/office/drawing/2014/main" id="{59E86B4A-79AD-D1D3-D229-B8B1212FC64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46667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45F767-F9B7-3B23-C15B-BAF7912A6ED2}"/>
              </a:ext>
            </a:extLst>
          </p:cNvPr>
          <p:cNvSpPr>
            <a:spLocks noGrp="1"/>
          </p:cNvSpPr>
          <p:nvPr>
            <p:ph type="title"/>
          </p:nvPr>
        </p:nvSpPr>
        <p:spPr/>
        <p:txBody>
          <a:bodyPr/>
          <a:lstStyle/>
          <a:p>
            <a:r>
              <a:rPr lang="en-IN" dirty="0"/>
              <a:t>‘Hello World’ in Docker</a:t>
            </a:r>
          </a:p>
        </p:txBody>
      </p:sp>
      <p:sp>
        <p:nvSpPr>
          <p:cNvPr id="5" name="Text Placeholder 4">
            <a:extLst>
              <a:ext uri="{FF2B5EF4-FFF2-40B4-BE49-F238E27FC236}">
                <a16:creationId xmlns:a16="http://schemas.microsoft.com/office/drawing/2014/main" id="{1146E369-9301-2096-D1A2-D47CE998893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963114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4770-ED4E-070A-E871-547A1C5EAA8E}"/>
              </a:ext>
            </a:extLst>
          </p:cNvPr>
          <p:cNvSpPr>
            <a:spLocks noGrp="1"/>
          </p:cNvSpPr>
          <p:nvPr>
            <p:ph type="title"/>
          </p:nvPr>
        </p:nvSpPr>
        <p:spPr/>
        <p:txBody>
          <a:bodyPr/>
          <a:lstStyle/>
          <a:p>
            <a:r>
              <a:rPr lang="en-IN" dirty="0"/>
              <a:t>What is Docker Compose?</a:t>
            </a:r>
          </a:p>
        </p:txBody>
      </p:sp>
      <p:sp>
        <p:nvSpPr>
          <p:cNvPr id="3" name="Content Placeholder 2">
            <a:extLst>
              <a:ext uri="{FF2B5EF4-FFF2-40B4-BE49-F238E27FC236}">
                <a16:creationId xmlns:a16="http://schemas.microsoft.com/office/drawing/2014/main" id="{5D097421-3F05-078F-2AAC-C6F89EEA57FA}"/>
              </a:ext>
            </a:extLst>
          </p:cNvPr>
          <p:cNvSpPr>
            <a:spLocks noGrp="1"/>
          </p:cNvSpPr>
          <p:nvPr>
            <p:ph idx="1"/>
          </p:nvPr>
        </p:nvSpPr>
        <p:spPr/>
        <p:txBody>
          <a:bodyPr/>
          <a:lstStyle/>
          <a:p>
            <a:r>
              <a:rPr lang="en-US" b="1" dirty="0"/>
              <a:t>Docker Compose</a:t>
            </a:r>
            <a:r>
              <a:rPr lang="en-US" dirty="0"/>
              <a:t> is a Docker tool used to define and run multi-container applications. </a:t>
            </a:r>
          </a:p>
          <a:p>
            <a:r>
              <a:rPr lang="en-US" dirty="0"/>
              <a:t>With Compose, you use a YAML file to configure your application’s services and create all the app’s services from that configuration.</a:t>
            </a:r>
            <a:endParaRPr lang="en-IN" dirty="0"/>
          </a:p>
        </p:txBody>
      </p:sp>
      <p:pic>
        <p:nvPicPr>
          <p:cNvPr id="5" name="Picture 4">
            <a:extLst>
              <a:ext uri="{FF2B5EF4-FFF2-40B4-BE49-F238E27FC236}">
                <a16:creationId xmlns:a16="http://schemas.microsoft.com/office/drawing/2014/main" id="{EA96D009-721D-8829-C352-25E48A4370C2}"/>
              </a:ext>
            </a:extLst>
          </p:cNvPr>
          <p:cNvPicPr>
            <a:picLocks noChangeAspect="1"/>
          </p:cNvPicPr>
          <p:nvPr/>
        </p:nvPicPr>
        <p:blipFill>
          <a:blip r:embed="rId2"/>
          <a:stretch>
            <a:fillRect/>
          </a:stretch>
        </p:blipFill>
        <p:spPr>
          <a:xfrm>
            <a:off x="3544583" y="3787922"/>
            <a:ext cx="4036691" cy="2882591"/>
          </a:xfrm>
          <a:prstGeom prst="rect">
            <a:avLst/>
          </a:prstGeom>
        </p:spPr>
      </p:pic>
    </p:spTree>
    <p:extLst>
      <p:ext uri="{BB962C8B-B14F-4D97-AF65-F5344CB8AC3E}">
        <p14:creationId xmlns:p14="http://schemas.microsoft.com/office/powerpoint/2010/main" val="154587048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43D7-303F-0BA2-D4A2-CC430989E6DC}"/>
              </a:ext>
            </a:extLst>
          </p:cNvPr>
          <p:cNvSpPr>
            <a:spLocks noGrp="1"/>
          </p:cNvSpPr>
          <p:nvPr>
            <p:ph type="title"/>
          </p:nvPr>
        </p:nvSpPr>
        <p:spPr/>
        <p:txBody>
          <a:bodyPr/>
          <a:lstStyle/>
          <a:p>
            <a:r>
              <a:rPr lang="en-IN" dirty="0"/>
              <a:t>How to Install and Use?</a:t>
            </a:r>
          </a:p>
        </p:txBody>
      </p:sp>
      <p:sp>
        <p:nvSpPr>
          <p:cNvPr id="3" name="Content Placeholder 2">
            <a:extLst>
              <a:ext uri="{FF2B5EF4-FFF2-40B4-BE49-F238E27FC236}">
                <a16:creationId xmlns:a16="http://schemas.microsoft.com/office/drawing/2014/main" id="{9949B83F-DAC3-D251-7C9D-24F88B6280B6}"/>
              </a:ext>
            </a:extLst>
          </p:cNvPr>
          <p:cNvSpPr>
            <a:spLocks noGrp="1"/>
          </p:cNvSpPr>
          <p:nvPr>
            <p:ph idx="1"/>
          </p:nvPr>
        </p:nvSpPr>
        <p:spPr/>
        <p:txBody>
          <a:bodyPr/>
          <a:lstStyle/>
          <a:p>
            <a:r>
              <a:rPr lang="en-IN" dirty="0"/>
              <a:t>Install</a:t>
            </a:r>
          </a:p>
          <a:p>
            <a:pPr lvl="1"/>
            <a:r>
              <a:rPr lang="en-IN" dirty="0"/>
              <a:t>Docker Compose is automatically installed with Docker Desktop</a:t>
            </a:r>
          </a:p>
          <a:p>
            <a:r>
              <a:rPr lang="en-IN" dirty="0"/>
              <a:t>Use</a:t>
            </a:r>
          </a:p>
          <a:p>
            <a:pPr marL="914400" lvl="1" indent="-457200">
              <a:buFont typeface="+mj-lt"/>
              <a:buAutoNum type="arabicPeriod"/>
            </a:pPr>
            <a:r>
              <a:rPr lang="en-US" dirty="0"/>
              <a:t>Define your application environment using a </a:t>
            </a:r>
            <a:r>
              <a:rPr lang="en-US" dirty="0" err="1"/>
              <a:t>Dockerfile</a:t>
            </a:r>
            <a:r>
              <a:rPr lang="en-US" dirty="0"/>
              <a:t>. This way, it can be reproduced.</a:t>
            </a:r>
          </a:p>
          <a:p>
            <a:pPr marL="914400" lvl="1" indent="-457200">
              <a:buFont typeface="+mj-lt"/>
              <a:buAutoNum type="arabicPeriod"/>
            </a:pPr>
            <a:r>
              <a:rPr lang="en-US" dirty="0"/>
              <a:t>Define the services for your app in a docker-</a:t>
            </a:r>
            <a:r>
              <a:rPr lang="en-US" dirty="0" err="1"/>
              <a:t>compose.yml</a:t>
            </a:r>
            <a:r>
              <a:rPr lang="en-US" dirty="0"/>
              <a:t> file. This way, they can run in an isolated environment.</a:t>
            </a:r>
          </a:p>
          <a:p>
            <a:pPr marL="914400" lvl="1" indent="-457200">
              <a:buFont typeface="+mj-lt"/>
              <a:buAutoNum type="arabicPeriod"/>
            </a:pPr>
            <a:r>
              <a:rPr lang="en-US" dirty="0"/>
              <a:t>Run docker-compose to start your app.</a:t>
            </a:r>
            <a:endParaRPr lang="en-IN" dirty="0"/>
          </a:p>
        </p:txBody>
      </p:sp>
    </p:spTree>
    <p:extLst>
      <p:ext uri="{BB962C8B-B14F-4D97-AF65-F5344CB8AC3E}">
        <p14:creationId xmlns:p14="http://schemas.microsoft.com/office/powerpoint/2010/main" val="12260457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EA75-C55B-6A8D-2CF8-F4B56BA02CA7}"/>
              </a:ext>
            </a:extLst>
          </p:cNvPr>
          <p:cNvSpPr>
            <a:spLocks noGrp="1"/>
          </p:cNvSpPr>
          <p:nvPr>
            <p:ph type="title"/>
          </p:nvPr>
        </p:nvSpPr>
        <p:spPr/>
        <p:txBody>
          <a:bodyPr/>
          <a:lstStyle/>
          <a:p>
            <a:r>
              <a:rPr lang="en-IN" dirty="0"/>
              <a:t>docker-</a:t>
            </a:r>
            <a:r>
              <a:rPr lang="en-IN" dirty="0" err="1"/>
              <a:t>compose.yml</a:t>
            </a:r>
            <a:r>
              <a:rPr lang="en-IN" dirty="0"/>
              <a:t> file Structure</a:t>
            </a:r>
          </a:p>
        </p:txBody>
      </p:sp>
      <p:sp>
        <p:nvSpPr>
          <p:cNvPr id="3" name="Content Placeholder 2">
            <a:extLst>
              <a:ext uri="{FF2B5EF4-FFF2-40B4-BE49-F238E27FC236}">
                <a16:creationId xmlns:a16="http://schemas.microsoft.com/office/drawing/2014/main" id="{23EBE0A2-001E-FCF5-ECA8-65AB99ADB851}"/>
              </a:ext>
            </a:extLst>
          </p:cNvPr>
          <p:cNvSpPr>
            <a:spLocks noGrp="1"/>
          </p:cNvSpPr>
          <p:nvPr>
            <p:ph idx="1"/>
          </p:nvPr>
        </p:nvSpPr>
        <p:spPr/>
        <p:txBody>
          <a:bodyPr>
            <a:normAutofit fontScale="85000" lnSpcReduction="20000"/>
          </a:bodyPr>
          <a:lstStyle/>
          <a:p>
            <a:r>
              <a:rPr lang="en-IN" dirty="0"/>
              <a:t>version: 'X'</a:t>
            </a:r>
          </a:p>
          <a:p>
            <a:endParaRPr lang="en-IN" dirty="0"/>
          </a:p>
          <a:p>
            <a:r>
              <a:rPr lang="en-IN" dirty="0"/>
              <a:t>services:</a:t>
            </a:r>
          </a:p>
          <a:p>
            <a:r>
              <a:rPr lang="en-IN" dirty="0"/>
              <a:t>  web:</a:t>
            </a:r>
          </a:p>
          <a:p>
            <a:r>
              <a:rPr lang="en-IN" dirty="0"/>
              <a:t>    build: .</a:t>
            </a:r>
          </a:p>
          <a:p>
            <a:r>
              <a:rPr lang="en-IN" dirty="0"/>
              <a:t>    ports:</a:t>
            </a:r>
          </a:p>
          <a:p>
            <a:r>
              <a:rPr lang="en-IN" dirty="0"/>
              <a:t>     - "5000:5000"</a:t>
            </a:r>
          </a:p>
          <a:p>
            <a:r>
              <a:rPr lang="en-IN" dirty="0"/>
              <a:t>    volumes:</a:t>
            </a:r>
          </a:p>
          <a:p>
            <a:r>
              <a:rPr lang="en-IN" dirty="0"/>
              <a:t>     - .:/code</a:t>
            </a:r>
          </a:p>
          <a:p>
            <a:r>
              <a:rPr lang="en-IN" dirty="0"/>
              <a:t>  </a:t>
            </a:r>
            <a:r>
              <a:rPr lang="en-IN" dirty="0" err="1"/>
              <a:t>redis</a:t>
            </a:r>
            <a:r>
              <a:rPr lang="en-IN" dirty="0"/>
              <a:t>:</a:t>
            </a:r>
          </a:p>
          <a:p>
            <a:r>
              <a:rPr lang="en-IN" dirty="0"/>
              <a:t>    image: </a:t>
            </a:r>
            <a:r>
              <a:rPr lang="en-IN" dirty="0" err="1"/>
              <a:t>redis</a:t>
            </a:r>
            <a:endParaRPr lang="en-IN" dirty="0"/>
          </a:p>
        </p:txBody>
      </p:sp>
    </p:spTree>
    <p:extLst>
      <p:ext uri="{BB962C8B-B14F-4D97-AF65-F5344CB8AC3E}">
        <p14:creationId xmlns:p14="http://schemas.microsoft.com/office/powerpoint/2010/main" val="8443054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EA75-C55B-6A8D-2CF8-F4B56BA02CA7}"/>
              </a:ext>
            </a:extLst>
          </p:cNvPr>
          <p:cNvSpPr>
            <a:spLocks noGrp="1"/>
          </p:cNvSpPr>
          <p:nvPr>
            <p:ph type="title"/>
          </p:nvPr>
        </p:nvSpPr>
        <p:spPr/>
        <p:txBody>
          <a:bodyPr/>
          <a:lstStyle/>
          <a:p>
            <a:r>
              <a:rPr lang="en-IN" dirty="0"/>
              <a:t>docker-</a:t>
            </a:r>
            <a:r>
              <a:rPr lang="en-IN" dirty="0" err="1"/>
              <a:t>compose.yml</a:t>
            </a:r>
            <a:r>
              <a:rPr lang="en-IN" dirty="0"/>
              <a:t> file Example</a:t>
            </a:r>
          </a:p>
        </p:txBody>
      </p:sp>
      <p:sp>
        <p:nvSpPr>
          <p:cNvPr id="3" name="Content Placeholder 2">
            <a:extLst>
              <a:ext uri="{FF2B5EF4-FFF2-40B4-BE49-F238E27FC236}">
                <a16:creationId xmlns:a16="http://schemas.microsoft.com/office/drawing/2014/main" id="{23EBE0A2-001E-FCF5-ECA8-65AB99ADB851}"/>
              </a:ext>
            </a:extLst>
          </p:cNvPr>
          <p:cNvSpPr>
            <a:spLocks noGrp="1"/>
          </p:cNvSpPr>
          <p:nvPr>
            <p:ph idx="1"/>
          </p:nvPr>
        </p:nvSpPr>
        <p:spPr/>
        <p:txBody>
          <a:bodyPr>
            <a:normAutofit fontScale="25000" lnSpcReduction="20000"/>
          </a:bodyPr>
          <a:lstStyle/>
          <a:p>
            <a:r>
              <a:rPr lang="en-IN" dirty="0"/>
              <a:t>version: '3'</a:t>
            </a:r>
          </a:p>
          <a:p>
            <a:r>
              <a:rPr lang="en-IN" dirty="0"/>
              <a:t>services:</a:t>
            </a:r>
          </a:p>
          <a:p>
            <a:r>
              <a:rPr lang="en-IN" dirty="0"/>
              <a:t>  web:</a:t>
            </a:r>
          </a:p>
          <a:p>
            <a:r>
              <a:rPr lang="en-IN" dirty="0"/>
              <a:t>    # Path to </a:t>
            </a:r>
            <a:r>
              <a:rPr lang="en-IN" dirty="0" err="1"/>
              <a:t>dockerfile</a:t>
            </a:r>
            <a:r>
              <a:rPr lang="en-IN" dirty="0"/>
              <a:t>.</a:t>
            </a:r>
          </a:p>
          <a:p>
            <a:r>
              <a:rPr lang="en-IN" dirty="0"/>
              <a:t>    # '.' represents the current directory in which</a:t>
            </a:r>
          </a:p>
          <a:p>
            <a:r>
              <a:rPr lang="en-IN" dirty="0"/>
              <a:t>    # docker-</a:t>
            </a:r>
            <a:r>
              <a:rPr lang="en-IN" dirty="0" err="1"/>
              <a:t>compose.yml</a:t>
            </a:r>
            <a:r>
              <a:rPr lang="en-IN" dirty="0"/>
              <a:t> is present.</a:t>
            </a:r>
          </a:p>
          <a:p>
            <a:r>
              <a:rPr lang="en-IN" dirty="0"/>
              <a:t>    build: .</a:t>
            </a:r>
          </a:p>
          <a:p>
            <a:endParaRPr lang="en-IN" dirty="0"/>
          </a:p>
          <a:p>
            <a:r>
              <a:rPr lang="en-IN" dirty="0"/>
              <a:t>    # Mapping of container port to host</a:t>
            </a:r>
          </a:p>
          <a:p>
            <a:r>
              <a:rPr lang="en-IN" dirty="0"/>
              <a:t>    </a:t>
            </a:r>
          </a:p>
          <a:p>
            <a:r>
              <a:rPr lang="en-IN" dirty="0"/>
              <a:t>    ports:</a:t>
            </a:r>
          </a:p>
          <a:p>
            <a:r>
              <a:rPr lang="en-IN" dirty="0"/>
              <a:t>      - "5000:5000"</a:t>
            </a:r>
          </a:p>
          <a:p>
            <a:r>
              <a:rPr lang="en-IN" dirty="0"/>
              <a:t>    # Mount volume </a:t>
            </a:r>
          </a:p>
          <a:p>
            <a:r>
              <a:rPr lang="en-IN" dirty="0"/>
              <a:t>    volumes:</a:t>
            </a:r>
          </a:p>
          <a:p>
            <a:r>
              <a:rPr lang="en-IN" dirty="0"/>
              <a:t>      - "/</a:t>
            </a:r>
            <a:r>
              <a:rPr lang="en-IN" dirty="0" err="1"/>
              <a:t>usercode</a:t>
            </a:r>
            <a:r>
              <a:rPr lang="en-IN" dirty="0"/>
              <a:t>/:/code"</a:t>
            </a:r>
          </a:p>
          <a:p>
            <a:endParaRPr lang="en-IN" dirty="0"/>
          </a:p>
          <a:p>
            <a:r>
              <a:rPr lang="en-IN" dirty="0"/>
              <a:t>    # Link database container to app container </a:t>
            </a:r>
          </a:p>
          <a:p>
            <a:r>
              <a:rPr lang="en-IN" dirty="0"/>
              <a:t>    # for reachability.</a:t>
            </a:r>
          </a:p>
          <a:p>
            <a:r>
              <a:rPr lang="en-IN" dirty="0"/>
              <a:t>    links:</a:t>
            </a:r>
          </a:p>
          <a:p>
            <a:r>
              <a:rPr lang="en-IN" dirty="0"/>
              <a:t>      - "</a:t>
            </a:r>
            <a:r>
              <a:rPr lang="en-IN" dirty="0" err="1"/>
              <a:t>database:backenddb</a:t>
            </a:r>
            <a:r>
              <a:rPr lang="en-IN" dirty="0"/>
              <a:t>"</a:t>
            </a:r>
          </a:p>
          <a:p>
            <a:r>
              <a:rPr lang="en-IN" dirty="0"/>
              <a:t>    </a:t>
            </a:r>
          </a:p>
          <a:p>
            <a:r>
              <a:rPr lang="en-IN" dirty="0"/>
              <a:t>  database:</a:t>
            </a:r>
          </a:p>
          <a:p>
            <a:endParaRPr lang="en-IN" dirty="0"/>
          </a:p>
          <a:p>
            <a:r>
              <a:rPr lang="en-IN" dirty="0"/>
              <a:t>    # image to fetch from docker hub</a:t>
            </a:r>
          </a:p>
          <a:p>
            <a:r>
              <a:rPr lang="en-IN" dirty="0"/>
              <a:t>    image: </a:t>
            </a:r>
            <a:r>
              <a:rPr lang="en-IN" dirty="0" err="1"/>
              <a:t>mysql</a:t>
            </a:r>
            <a:r>
              <a:rPr lang="en-IN" dirty="0"/>
              <a:t>/mysql-server:5.7</a:t>
            </a:r>
          </a:p>
          <a:p>
            <a:endParaRPr lang="en-IN" dirty="0"/>
          </a:p>
          <a:p>
            <a:r>
              <a:rPr lang="en-IN" dirty="0"/>
              <a:t>    # Environment variables for </a:t>
            </a:r>
            <a:r>
              <a:rPr lang="en-IN" dirty="0" err="1"/>
              <a:t>startup</a:t>
            </a:r>
            <a:r>
              <a:rPr lang="en-IN" dirty="0"/>
              <a:t> script</a:t>
            </a:r>
          </a:p>
          <a:p>
            <a:r>
              <a:rPr lang="en-IN" dirty="0"/>
              <a:t>    # container will use these variables</a:t>
            </a:r>
          </a:p>
          <a:p>
            <a:r>
              <a:rPr lang="en-IN" dirty="0"/>
              <a:t>    # to start the container with these define variables. </a:t>
            </a:r>
          </a:p>
          <a:p>
            <a:r>
              <a:rPr lang="en-IN" dirty="0"/>
              <a:t>    environment:</a:t>
            </a:r>
          </a:p>
          <a:p>
            <a:r>
              <a:rPr lang="en-IN" dirty="0"/>
              <a:t>      - "MYSQL_ROOT_PASSWORD=root"</a:t>
            </a:r>
          </a:p>
          <a:p>
            <a:r>
              <a:rPr lang="en-IN" dirty="0"/>
              <a:t>      - "MYSQL_USER=</a:t>
            </a:r>
            <a:r>
              <a:rPr lang="en-IN" dirty="0" err="1"/>
              <a:t>testuser</a:t>
            </a:r>
            <a:r>
              <a:rPr lang="en-IN" dirty="0"/>
              <a:t>"</a:t>
            </a:r>
          </a:p>
          <a:p>
            <a:r>
              <a:rPr lang="en-IN" dirty="0"/>
              <a:t>      - "MYSQL_PASSWORD=admin123"</a:t>
            </a:r>
          </a:p>
          <a:p>
            <a:r>
              <a:rPr lang="en-IN" dirty="0"/>
              <a:t>      - "MYSQL_DATABASE=backend"</a:t>
            </a:r>
          </a:p>
          <a:p>
            <a:r>
              <a:rPr lang="en-IN" dirty="0"/>
              <a:t>    # Mount </a:t>
            </a:r>
            <a:r>
              <a:rPr lang="en-IN" dirty="0" err="1"/>
              <a:t>init.sql</a:t>
            </a:r>
            <a:r>
              <a:rPr lang="en-IN" dirty="0"/>
              <a:t> file to automatically run </a:t>
            </a:r>
          </a:p>
          <a:p>
            <a:r>
              <a:rPr lang="en-IN" dirty="0"/>
              <a:t>    # and create tables for us.</a:t>
            </a:r>
          </a:p>
          <a:p>
            <a:r>
              <a:rPr lang="en-IN" dirty="0"/>
              <a:t>    # everything in docker-</a:t>
            </a:r>
            <a:r>
              <a:rPr lang="en-IN" dirty="0" err="1"/>
              <a:t>entrypoint</a:t>
            </a:r>
            <a:r>
              <a:rPr lang="en-IN" dirty="0"/>
              <a:t>-</a:t>
            </a:r>
            <a:r>
              <a:rPr lang="en-IN" dirty="0" err="1"/>
              <a:t>initdb.d</a:t>
            </a:r>
            <a:r>
              <a:rPr lang="en-IN" dirty="0"/>
              <a:t> folder</a:t>
            </a:r>
          </a:p>
          <a:p>
            <a:r>
              <a:rPr lang="en-IN" dirty="0"/>
              <a:t>    # is executed as soon as container is up </a:t>
            </a:r>
            <a:r>
              <a:rPr lang="en-IN" dirty="0" err="1"/>
              <a:t>nd</a:t>
            </a:r>
            <a:r>
              <a:rPr lang="en-IN" dirty="0"/>
              <a:t> running.</a:t>
            </a:r>
          </a:p>
          <a:p>
            <a:r>
              <a:rPr lang="en-IN" dirty="0"/>
              <a:t>    volumes:</a:t>
            </a:r>
          </a:p>
          <a:p>
            <a:r>
              <a:rPr lang="en-IN" dirty="0"/>
              <a:t>      - "/</a:t>
            </a:r>
            <a:r>
              <a:rPr lang="en-IN" dirty="0" err="1"/>
              <a:t>usercode</a:t>
            </a:r>
            <a:r>
              <a:rPr lang="en-IN" dirty="0"/>
              <a:t>/</a:t>
            </a:r>
            <a:r>
              <a:rPr lang="en-IN" dirty="0" err="1"/>
              <a:t>db</a:t>
            </a:r>
            <a:r>
              <a:rPr lang="en-IN" dirty="0"/>
              <a:t>/</a:t>
            </a:r>
            <a:r>
              <a:rPr lang="en-IN" dirty="0" err="1"/>
              <a:t>init.sql</a:t>
            </a:r>
            <a:r>
              <a:rPr lang="en-IN" dirty="0"/>
              <a:t>:/docker-</a:t>
            </a:r>
            <a:r>
              <a:rPr lang="en-IN" dirty="0" err="1"/>
              <a:t>entrypoint</a:t>
            </a:r>
            <a:r>
              <a:rPr lang="en-IN" dirty="0"/>
              <a:t>-</a:t>
            </a:r>
            <a:r>
              <a:rPr lang="en-IN" dirty="0" err="1"/>
              <a:t>initdb.d</a:t>
            </a:r>
            <a:r>
              <a:rPr lang="en-IN" dirty="0"/>
              <a:t>/</a:t>
            </a:r>
            <a:r>
              <a:rPr lang="en-IN" dirty="0" err="1"/>
              <a:t>init.sql</a:t>
            </a:r>
            <a:r>
              <a:rPr lang="en-IN" dirty="0"/>
              <a:t>"</a:t>
            </a:r>
          </a:p>
          <a:p>
            <a:r>
              <a:rPr lang="en-IN" dirty="0"/>
              <a:t> </a:t>
            </a:r>
          </a:p>
        </p:txBody>
      </p:sp>
    </p:spTree>
    <p:extLst>
      <p:ext uri="{BB962C8B-B14F-4D97-AF65-F5344CB8AC3E}">
        <p14:creationId xmlns:p14="http://schemas.microsoft.com/office/powerpoint/2010/main" val="8066793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EA75-C55B-6A8D-2CF8-F4B56BA02CA7}"/>
              </a:ext>
            </a:extLst>
          </p:cNvPr>
          <p:cNvSpPr>
            <a:spLocks noGrp="1"/>
          </p:cNvSpPr>
          <p:nvPr>
            <p:ph type="title"/>
          </p:nvPr>
        </p:nvSpPr>
        <p:spPr/>
        <p:txBody>
          <a:bodyPr/>
          <a:lstStyle/>
          <a:p>
            <a:r>
              <a:rPr lang="en-IN" dirty="0"/>
              <a:t>docker-</a:t>
            </a:r>
            <a:r>
              <a:rPr lang="en-IN" dirty="0" err="1"/>
              <a:t>compose.yml</a:t>
            </a:r>
            <a:r>
              <a:rPr lang="en-IN" dirty="0"/>
              <a:t> file Explanation</a:t>
            </a:r>
          </a:p>
        </p:txBody>
      </p:sp>
      <p:sp>
        <p:nvSpPr>
          <p:cNvPr id="3" name="Content Placeholder 2">
            <a:extLst>
              <a:ext uri="{FF2B5EF4-FFF2-40B4-BE49-F238E27FC236}">
                <a16:creationId xmlns:a16="http://schemas.microsoft.com/office/drawing/2014/main" id="{23EBE0A2-001E-FCF5-ECA8-65AB99ADB851}"/>
              </a:ext>
            </a:extLst>
          </p:cNvPr>
          <p:cNvSpPr>
            <a:spLocks noGrp="1"/>
          </p:cNvSpPr>
          <p:nvPr>
            <p:ph idx="1"/>
          </p:nvPr>
        </p:nvSpPr>
        <p:spPr/>
        <p:txBody>
          <a:bodyPr>
            <a:normAutofit lnSpcReduction="10000"/>
          </a:bodyPr>
          <a:lstStyle/>
          <a:p>
            <a:r>
              <a:rPr lang="en-US" b="1" dirty="0"/>
              <a:t>version ‘3’</a:t>
            </a:r>
            <a:r>
              <a:rPr lang="en-US" dirty="0"/>
              <a:t>: This denotes that we are using version 3 of Docker Compose, and Docker will provide the appropriate features. At the time of writing this article, version 3.7 is latest version of Compose.</a:t>
            </a:r>
          </a:p>
          <a:p>
            <a:r>
              <a:rPr lang="en-US" b="1" dirty="0"/>
              <a:t>services</a:t>
            </a:r>
            <a:r>
              <a:rPr lang="en-US" dirty="0"/>
              <a:t>: This section defines all the different containers we will create. In our example, we have two services, web and database.</a:t>
            </a:r>
          </a:p>
          <a:p>
            <a:r>
              <a:rPr lang="en-US" b="1" dirty="0"/>
              <a:t>web</a:t>
            </a:r>
            <a:r>
              <a:rPr lang="en-US" dirty="0"/>
              <a:t>: This is the name of our Flask app service. Docker Compose will create containers with the name we provide.</a:t>
            </a:r>
          </a:p>
          <a:p>
            <a:r>
              <a:rPr lang="en-US" b="1" dirty="0"/>
              <a:t>build</a:t>
            </a:r>
            <a:r>
              <a:rPr lang="en-US" dirty="0"/>
              <a:t>: This specifies the location of our </a:t>
            </a:r>
            <a:r>
              <a:rPr lang="en-US" dirty="0" err="1"/>
              <a:t>Dockerfile</a:t>
            </a:r>
            <a:r>
              <a:rPr lang="en-US" dirty="0"/>
              <a:t>, and . represents the directory where the docker-</a:t>
            </a:r>
            <a:r>
              <a:rPr lang="en-US" dirty="0" err="1"/>
              <a:t>compose.yml</a:t>
            </a:r>
            <a:r>
              <a:rPr lang="en-US" dirty="0"/>
              <a:t> file is located.</a:t>
            </a:r>
          </a:p>
          <a:p>
            <a:r>
              <a:rPr lang="en-US" b="1" dirty="0"/>
              <a:t>ports</a:t>
            </a:r>
            <a:r>
              <a:rPr lang="en-US" dirty="0"/>
              <a:t>: This is used to map the container’s ports to the host machine.</a:t>
            </a:r>
            <a:endParaRPr lang="en-IN" dirty="0"/>
          </a:p>
        </p:txBody>
      </p:sp>
    </p:spTree>
    <p:extLst>
      <p:ext uri="{BB962C8B-B14F-4D97-AF65-F5344CB8AC3E}">
        <p14:creationId xmlns:p14="http://schemas.microsoft.com/office/powerpoint/2010/main" val="41611302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EA75-C55B-6A8D-2CF8-F4B56BA02CA7}"/>
              </a:ext>
            </a:extLst>
          </p:cNvPr>
          <p:cNvSpPr>
            <a:spLocks noGrp="1"/>
          </p:cNvSpPr>
          <p:nvPr>
            <p:ph type="title"/>
          </p:nvPr>
        </p:nvSpPr>
        <p:spPr/>
        <p:txBody>
          <a:bodyPr/>
          <a:lstStyle/>
          <a:p>
            <a:r>
              <a:rPr lang="en-IN" dirty="0"/>
              <a:t>docker-</a:t>
            </a:r>
            <a:r>
              <a:rPr lang="en-IN" dirty="0" err="1"/>
              <a:t>compose.yml</a:t>
            </a:r>
            <a:r>
              <a:rPr lang="en-IN" dirty="0"/>
              <a:t> file Explanation</a:t>
            </a:r>
          </a:p>
        </p:txBody>
      </p:sp>
      <p:sp>
        <p:nvSpPr>
          <p:cNvPr id="3" name="Content Placeholder 2">
            <a:extLst>
              <a:ext uri="{FF2B5EF4-FFF2-40B4-BE49-F238E27FC236}">
                <a16:creationId xmlns:a16="http://schemas.microsoft.com/office/drawing/2014/main" id="{23EBE0A2-001E-FCF5-ECA8-65AB99ADB851}"/>
              </a:ext>
            </a:extLst>
          </p:cNvPr>
          <p:cNvSpPr>
            <a:spLocks noGrp="1"/>
          </p:cNvSpPr>
          <p:nvPr>
            <p:ph idx="1"/>
          </p:nvPr>
        </p:nvSpPr>
        <p:spPr/>
        <p:txBody>
          <a:bodyPr>
            <a:normAutofit fontScale="92500" lnSpcReduction="10000"/>
          </a:bodyPr>
          <a:lstStyle/>
          <a:p>
            <a:r>
              <a:rPr lang="en-US" b="1" dirty="0"/>
              <a:t>volumes</a:t>
            </a:r>
            <a:r>
              <a:rPr lang="en-US" dirty="0"/>
              <a:t>: This is just like the -v option for mounting disks in Docker. In this example, we attach our code files directory to the containers’ ./code directory. This way, we won’t have to rebuild the images if changes are made.</a:t>
            </a:r>
          </a:p>
          <a:p>
            <a:r>
              <a:rPr lang="en-US" b="1" dirty="0"/>
              <a:t>links</a:t>
            </a:r>
            <a:r>
              <a:rPr lang="en-US" dirty="0"/>
              <a:t>: This will link one service to another. For the bridge network, we must specify which container should be accessible to which container using links.</a:t>
            </a:r>
          </a:p>
          <a:p>
            <a:r>
              <a:rPr lang="en-US" b="1" dirty="0"/>
              <a:t>image</a:t>
            </a:r>
            <a:r>
              <a:rPr lang="en-US" dirty="0"/>
              <a:t>: If we don’t have a </a:t>
            </a:r>
            <a:r>
              <a:rPr lang="en-US" dirty="0" err="1"/>
              <a:t>Dockerfile</a:t>
            </a:r>
            <a:r>
              <a:rPr lang="en-US" dirty="0"/>
              <a:t> and want to run a service using a pre-built image, we specify the image location using the image clause. Compose will fork a container from that image.</a:t>
            </a:r>
          </a:p>
          <a:p>
            <a:r>
              <a:rPr lang="en-US" b="1" dirty="0"/>
              <a:t>environment</a:t>
            </a:r>
            <a:r>
              <a:rPr lang="en-US" dirty="0"/>
              <a:t>: The clause allows us to set up an environment variable in the container. This is the same as the -e argument in Docker when running a container.</a:t>
            </a:r>
            <a:endParaRPr lang="en-IN" dirty="0"/>
          </a:p>
        </p:txBody>
      </p:sp>
    </p:spTree>
    <p:extLst>
      <p:ext uri="{BB962C8B-B14F-4D97-AF65-F5344CB8AC3E}">
        <p14:creationId xmlns:p14="http://schemas.microsoft.com/office/powerpoint/2010/main" val="6728850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20746-3F0B-51AE-6395-DB5A64D88AEA}"/>
              </a:ext>
            </a:extLst>
          </p:cNvPr>
          <p:cNvSpPr>
            <a:spLocks noGrp="1"/>
          </p:cNvSpPr>
          <p:nvPr>
            <p:ph type="title"/>
          </p:nvPr>
        </p:nvSpPr>
        <p:spPr/>
        <p:txBody>
          <a:bodyPr/>
          <a:lstStyle/>
          <a:p>
            <a:r>
              <a:rPr lang="en-IN" dirty="0"/>
              <a:t>Using Docker Compose</a:t>
            </a:r>
          </a:p>
        </p:txBody>
      </p:sp>
      <p:sp>
        <p:nvSpPr>
          <p:cNvPr id="3" name="Content Placeholder 2">
            <a:extLst>
              <a:ext uri="{FF2B5EF4-FFF2-40B4-BE49-F238E27FC236}">
                <a16:creationId xmlns:a16="http://schemas.microsoft.com/office/drawing/2014/main" id="{55859F3F-CFD3-6416-335A-3053EEF36112}"/>
              </a:ext>
            </a:extLst>
          </p:cNvPr>
          <p:cNvSpPr>
            <a:spLocks noGrp="1"/>
          </p:cNvSpPr>
          <p:nvPr>
            <p:ph idx="1"/>
          </p:nvPr>
        </p:nvSpPr>
        <p:spPr/>
        <p:txBody>
          <a:bodyPr>
            <a:normAutofit fontScale="55000" lnSpcReduction="20000"/>
          </a:bodyPr>
          <a:lstStyle/>
          <a:p>
            <a:r>
              <a:rPr lang="en-US" b="1" dirty="0"/>
              <a:t>docker-compose build</a:t>
            </a:r>
          </a:p>
          <a:p>
            <a:pPr lvl="1"/>
            <a:r>
              <a:rPr lang="en-US" dirty="0"/>
              <a:t>This command builds images in the docker-</a:t>
            </a:r>
            <a:r>
              <a:rPr lang="en-US" dirty="0" err="1"/>
              <a:t>compose.yml</a:t>
            </a:r>
            <a:r>
              <a:rPr lang="en-US" dirty="0"/>
              <a:t> file. </a:t>
            </a:r>
          </a:p>
          <a:p>
            <a:pPr lvl="1"/>
            <a:r>
              <a:rPr lang="en-US" dirty="0"/>
              <a:t>The job of the build command is to get the images ready to create containers.</a:t>
            </a:r>
          </a:p>
          <a:p>
            <a:pPr lvl="1"/>
            <a:r>
              <a:rPr lang="en-US" dirty="0"/>
              <a:t>So if a service is using a prebuilt image, it will skip this service.</a:t>
            </a:r>
          </a:p>
          <a:p>
            <a:r>
              <a:rPr lang="en-US" b="1" dirty="0"/>
              <a:t>docker-compose images</a:t>
            </a:r>
          </a:p>
          <a:p>
            <a:pPr lvl="1"/>
            <a:r>
              <a:rPr lang="en-US" dirty="0"/>
              <a:t>This command will list the images you have built using the current docker-compose file.</a:t>
            </a:r>
          </a:p>
          <a:p>
            <a:r>
              <a:rPr lang="en-US" b="1" dirty="0"/>
              <a:t>docker-compose stop</a:t>
            </a:r>
          </a:p>
          <a:p>
            <a:pPr lvl="1"/>
            <a:r>
              <a:rPr lang="en-US" dirty="0"/>
              <a:t>This command stops the running containers of specified services.</a:t>
            </a:r>
          </a:p>
          <a:p>
            <a:r>
              <a:rPr lang="en-US" b="1" dirty="0"/>
              <a:t>docker-compose run</a:t>
            </a:r>
          </a:p>
          <a:p>
            <a:pPr lvl="1"/>
            <a:r>
              <a:rPr lang="en-US" dirty="0"/>
              <a:t>This is similar to the docker run command. It will create containers from images built for the services mentioned in the compose file.</a:t>
            </a:r>
          </a:p>
          <a:p>
            <a:r>
              <a:rPr lang="en-US" b="1" dirty="0"/>
              <a:t>docker-compose up</a:t>
            </a:r>
          </a:p>
          <a:p>
            <a:pPr lvl="1"/>
            <a:r>
              <a:rPr lang="en-US" dirty="0"/>
              <a:t>This command does the work of the docker-compose build and docker-compose run commands. It builds the images if they are not located locally and starts the containers. If images are already built, it will fork the container directly.</a:t>
            </a:r>
          </a:p>
          <a:p>
            <a:r>
              <a:rPr lang="en-US" b="1" dirty="0"/>
              <a:t>docker-compose </a:t>
            </a:r>
            <a:r>
              <a:rPr lang="en-US" b="1" dirty="0" err="1"/>
              <a:t>ps</a:t>
            </a:r>
            <a:endParaRPr lang="en-US" b="1" dirty="0"/>
          </a:p>
          <a:p>
            <a:pPr lvl="1"/>
            <a:r>
              <a:rPr lang="en-US" dirty="0"/>
              <a:t>This command list all the containers in the current docker-compose file. They can then either be running or stopped.</a:t>
            </a:r>
          </a:p>
          <a:p>
            <a:r>
              <a:rPr lang="en-US" b="1" dirty="0"/>
              <a:t>docker-compose down</a:t>
            </a:r>
          </a:p>
          <a:p>
            <a:pPr lvl="1"/>
            <a:r>
              <a:rPr lang="en-US" dirty="0"/>
              <a:t>This command is similar to the docker system prune command. However, in Compose, it stops all the services and cleans up the containers, networks, and images.</a:t>
            </a:r>
            <a:endParaRPr lang="en-IN" dirty="0"/>
          </a:p>
        </p:txBody>
      </p:sp>
    </p:spTree>
    <p:extLst>
      <p:ext uri="{BB962C8B-B14F-4D97-AF65-F5344CB8AC3E}">
        <p14:creationId xmlns:p14="http://schemas.microsoft.com/office/powerpoint/2010/main" val="32085016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7A79-30F6-9056-DBC7-CFEDCE4B0ED0}"/>
              </a:ext>
            </a:extLst>
          </p:cNvPr>
          <p:cNvSpPr>
            <a:spLocks noGrp="1"/>
          </p:cNvSpPr>
          <p:nvPr>
            <p:ph type="title"/>
          </p:nvPr>
        </p:nvSpPr>
        <p:spPr/>
        <p:txBody>
          <a:bodyPr/>
          <a:lstStyle/>
          <a:p>
            <a:r>
              <a:rPr lang="en-IN" dirty="0"/>
              <a:t>Hands-on</a:t>
            </a:r>
          </a:p>
        </p:txBody>
      </p:sp>
      <p:sp>
        <p:nvSpPr>
          <p:cNvPr id="3" name="Content Placeholder 2">
            <a:extLst>
              <a:ext uri="{FF2B5EF4-FFF2-40B4-BE49-F238E27FC236}">
                <a16:creationId xmlns:a16="http://schemas.microsoft.com/office/drawing/2014/main" id="{C7BFB457-3615-421A-9443-8AE6672C7FA5}"/>
              </a:ext>
            </a:extLst>
          </p:cNvPr>
          <p:cNvSpPr>
            <a:spLocks noGrp="1"/>
          </p:cNvSpPr>
          <p:nvPr>
            <p:ph idx="1"/>
          </p:nvPr>
        </p:nvSpPr>
        <p:spPr/>
        <p:txBody>
          <a:bodyPr/>
          <a:lstStyle/>
          <a:p>
            <a:r>
              <a:rPr lang="en-IN" dirty="0"/>
              <a:t>Create directory: C:\lectures\CDAC\Cloud\docker\docker-compose-example</a:t>
            </a:r>
          </a:p>
          <a:p>
            <a:r>
              <a:rPr lang="en-IN" dirty="0"/>
              <a:t>Create a few files in this directory as shown next</a:t>
            </a:r>
          </a:p>
          <a:p>
            <a:endParaRPr lang="en-IN" dirty="0"/>
          </a:p>
        </p:txBody>
      </p:sp>
    </p:spTree>
    <p:extLst>
      <p:ext uri="{BB962C8B-B14F-4D97-AF65-F5344CB8AC3E}">
        <p14:creationId xmlns:p14="http://schemas.microsoft.com/office/powerpoint/2010/main" val="18311180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7A79-30F6-9056-DBC7-CFEDCE4B0ED0}"/>
              </a:ext>
            </a:extLst>
          </p:cNvPr>
          <p:cNvSpPr>
            <a:spLocks noGrp="1"/>
          </p:cNvSpPr>
          <p:nvPr>
            <p:ph type="title"/>
          </p:nvPr>
        </p:nvSpPr>
        <p:spPr/>
        <p:txBody>
          <a:bodyPr/>
          <a:lstStyle/>
          <a:p>
            <a:r>
              <a:rPr lang="en-IN" dirty="0"/>
              <a:t>Hands-on – app.py</a:t>
            </a:r>
          </a:p>
        </p:txBody>
      </p:sp>
      <p:sp>
        <p:nvSpPr>
          <p:cNvPr id="3" name="Content Placeholder 2">
            <a:extLst>
              <a:ext uri="{FF2B5EF4-FFF2-40B4-BE49-F238E27FC236}">
                <a16:creationId xmlns:a16="http://schemas.microsoft.com/office/drawing/2014/main" id="{C7BFB457-3615-421A-9443-8AE6672C7FA5}"/>
              </a:ext>
            </a:extLst>
          </p:cNvPr>
          <p:cNvSpPr>
            <a:spLocks noGrp="1"/>
          </p:cNvSpPr>
          <p:nvPr>
            <p:ph idx="1"/>
          </p:nvPr>
        </p:nvSpPr>
        <p:spPr/>
        <p:txBody>
          <a:bodyPr>
            <a:normAutofit fontScale="25000" lnSpcReduction="20000"/>
          </a:bodyPr>
          <a:lstStyle/>
          <a:p>
            <a:r>
              <a:rPr lang="en-IN" dirty="0"/>
              <a:t>import time</a:t>
            </a:r>
          </a:p>
          <a:p>
            <a:endParaRPr lang="en-IN" dirty="0"/>
          </a:p>
          <a:p>
            <a:r>
              <a:rPr lang="en-IN" dirty="0"/>
              <a:t>import </a:t>
            </a:r>
            <a:r>
              <a:rPr lang="en-IN" dirty="0" err="1"/>
              <a:t>redis</a:t>
            </a:r>
            <a:endParaRPr lang="en-IN" dirty="0"/>
          </a:p>
          <a:p>
            <a:r>
              <a:rPr lang="en-IN" dirty="0"/>
              <a:t>from flask import Flask</a:t>
            </a:r>
          </a:p>
          <a:p>
            <a:endParaRPr lang="en-IN" dirty="0"/>
          </a:p>
          <a:p>
            <a:r>
              <a:rPr lang="en-IN" dirty="0"/>
              <a:t>app = Flask(__name__)</a:t>
            </a:r>
          </a:p>
          <a:p>
            <a:r>
              <a:rPr lang="en-IN" dirty="0"/>
              <a:t>cache = </a:t>
            </a:r>
            <a:r>
              <a:rPr lang="en-IN" dirty="0" err="1"/>
              <a:t>redis.Redis</a:t>
            </a:r>
            <a:r>
              <a:rPr lang="en-IN" dirty="0"/>
              <a:t>(host='</a:t>
            </a:r>
            <a:r>
              <a:rPr lang="en-IN" dirty="0" err="1"/>
              <a:t>redis</a:t>
            </a:r>
            <a:r>
              <a:rPr lang="en-IN" dirty="0"/>
              <a:t>', port=6379)</a:t>
            </a:r>
          </a:p>
          <a:p>
            <a:endParaRPr lang="en-IN" dirty="0"/>
          </a:p>
          <a:p>
            <a:r>
              <a:rPr lang="en-IN" dirty="0"/>
              <a:t>def </a:t>
            </a:r>
            <a:r>
              <a:rPr lang="en-IN" dirty="0" err="1"/>
              <a:t>get_hit_count</a:t>
            </a:r>
            <a:r>
              <a:rPr lang="en-IN" dirty="0"/>
              <a:t>():</a:t>
            </a:r>
          </a:p>
          <a:p>
            <a:r>
              <a:rPr lang="en-IN" dirty="0"/>
              <a:t>    retries = 5</a:t>
            </a:r>
          </a:p>
          <a:p>
            <a:r>
              <a:rPr lang="en-IN" dirty="0"/>
              <a:t>    while True:</a:t>
            </a:r>
          </a:p>
          <a:p>
            <a:r>
              <a:rPr lang="en-IN" dirty="0"/>
              <a:t>        try:</a:t>
            </a:r>
          </a:p>
          <a:p>
            <a:r>
              <a:rPr lang="en-IN" dirty="0"/>
              <a:t>            return </a:t>
            </a:r>
            <a:r>
              <a:rPr lang="en-IN" dirty="0" err="1"/>
              <a:t>cache.incr</a:t>
            </a:r>
            <a:r>
              <a:rPr lang="en-IN" dirty="0"/>
              <a:t>('hits')</a:t>
            </a:r>
          </a:p>
          <a:p>
            <a:r>
              <a:rPr lang="en-IN" dirty="0"/>
              <a:t>        except </a:t>
            </a:r>
            <a:r>
              <a:rPr lang="en-IN" dirty="0" err="1"/>
              <a:t>redis.exceptions.ConnectionError</a:t>
            </a:r>
            <a:r>
              <a:rPr lang="en-IN" dirty="0"/>
              <a:t> as </a:t>
            </a:r>
            <a:r>
              <a:rPr lang="en-IN" dirty="0" err="1"/>
              <a:t>exc</a:t>
            </a:r>
            <a:r>
              <a:rPr lang="en-IN" dirty="0"/>
              <a:t>:</a:t>
            </a:r>
          </a:p>
          <a:p>
            <a:r>
              <a:rPr lang="en-IN" dirty="0"/>
              <a:t>            if retries == 0:</a:t>
            </a:r>
          </a:p>
          <a:p>
            <a:r>
              <a:rPr lang="en-IN" dirty="0"/>
              <a:t>                raise </a:t>
            </a:r>
            <a:r>
              <a:rPr lang="en-IN" dirty="0" err="1"/>
              <a:t>exc</a:t>
            </a:r>
            <a:endParaRPr lang="en-IN" dirty="0"/>
          </a:p>
          <a:p>
            <a:r>
              <a:rPr lang="en-IN" dirty="0"/>
              <a:t>            retries -= 1</a:t>
            </a:r>
          </a:p>
          <a:p>
            <a:r>
              <a:rPr lang="en-IN" dirty="0"/>
              <a:t>            </a:t>
            </a:r>
            <a:r>
              <a:rPr lang="en-IN" dirty="0" err="1"/>
              <a:t>time.sleep</a:t>
            </a:r>
            <a:r>
              <a:rPr lang="en-IN" dirty="0"/>
              <a:t>(0.5)</a:t>
            </a:r>
          </a:p>
          <a:p>
            <a:endParaRPr lang="en-IN" dirty="0"/>
          </a:p>
          <a:p>
            <a:r>
              <a:rPr lang="en-IN" dirty="0"/>
              <a:t>@app.route('/')</a:t>
            </a:r>
          </a:p>
          <a:p>
            <a:r>
              <a:rPr lang="en-IN" dirty="0"/>
              <a:t>def hello():</a:t>
            </a:r>
          </a:p>
          <a:p>
            <a:r>
              <a:rPr lang="en-IN" dirty="0"/>
              <a:t>    count = </a:t>
            </a:r>
            <a:r>
              <a:rPr lang="en-IN" dirty="0" err="1"/>
              <a:t>get_hit_count</a:t>
            </a:r>
            <a:r>
              <a:rPr lang="en-IN" dirty="0"/>
              <a:t>()</a:t>
            </a:r>
          </a:p>
          <a:p>
            <a:r>
              <a:rPr lang="en-IN" dirty="0"/>
              <a:t>    return 'Hello World! I have been seen {} times.\</a:t>
            </a:r>
            <a:r>
              <a:rPr lang="en-IN" dirty="0" err="1"/>
              <a:t>n'.format</a:t>
            </a:r>
            <a:r>
              <a:rPr lang="en-IN" dirty="0"/>
              <a:t>(count)</a:t>
            </a:r>
          </a:p>
        </p:txBody>
      </p:sp>
    </p:spTree>
    <p:extLst>
      <p:ext uri="{BB962C8B-B14F-4D97-AF65-F5344CB8AC3E}">
        <p14:creationId xmlns:p14="http://schemas.microsoft.com/office/powerpoint/2010/main" val="5360029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7A79-30F6-9056-DBC7-CFEDCE4B0ED0}"/>
              </a:ext>
            </a:extLst>
          </p:cNvPr>
          <p:cNvSpPr>
            <a:spLocks noGrp="1"/>
          </p:cNvSpPr>
          <p:nvPr>
            <p:ph type="title"/>
          </p:nvPr>
        </p:nvSpPr>
        <p:spPr/>
        <p:txBody>
          <a:bodyPr/>
          <a:lstStyle/>
          <a:p>
            <a:r>
              <a:rPr lang="en-IN" dirty="0"/>
              <a:t>Hands-on – app.py</a:t>
            </a:r>
          </a:p>
        </p:txBody>
      </p:sp>
      <p:sp>
        <p:nvSpPr>
          <p:cNvPr id="3" name="Content Placeholder 2">
            <a:extLst>
              <a:ext uri="{FF2B5EF4-FFF2-40B4-BE49-F238E27FC236}">
                <a16:creationId xmlns:a16="http://schemas.microsoft.com/office/drawing/2014/main" id="{C7BFB457-3615-421A-9443-8AE6672C7FA5}"/>
              </a:ext>
            </a:extLst>
          </p:cNvPr>
          <p:cNvSpPr>
            <a:spLocks noGrp="1"/>
          </p:cNvSpPr>
          <p:nvPr>
            <p:ph idx="1"/>
          </p:nvPr>
        </p:nvSpPr>
        <p:spPr/>
        <p:txBody>
          <a:bodyPr>
            <a:normAutofit fontScale="25000" lnSpcReduction="20000"/>
          </a:bodyPr>
          <a:lstStyle/>
          <a:p>
            <a:r>
              <a:rPr lang="en-IN" dirty="0"/>
              <a:t>import time</a:t>
            </a:r>
          </a:p>
          <a:p>
            <a:endParaRPr lang="en-IN" dirty="0"/>
          </a:p>
          <a:p>
            <a:r>
              <a:rPr lang="en-IN" dirty="0"/>
              <a:t>import </a:t>
            </a:r>
            <a:r>
              <a:rPr lang="en-IN" dirty="0" err="1"/>
              <a:t>redis</a:t>
            </a:r>
            <a:endParaRPr lang="en-IN" dirty="0"/>
          </a:p>
          <a:p>
            <a:r>
              <a:rPr lang="en-IN" dirty="0"/>
              <a:t>from flask import Flask</a:t>
            </a:r>
          </a:p>
          <a:p>
            <a:endParaRPr lang="en-IN" dirty="0"/>
          </a:p>
          <a:p>
            <a:r>
              <a:rPr lang="en-IN" dirty="0"/>
              <a:t>app = Flask(__name__)</a:t>
            </a:r>
          </a:p>
          <a:p>
            <a:r>
              <a:rPr lang="en-IN" dirty="0"/>
              <a:t>cache = </a:t>
            </a:r>
            <a:r>
              <a:rPr lang="en-IN" dirty="0" err="1"/>
              <a:t>redis.Redis</a:t>
            </a:r>
            <a:r>
              <a:rPr lang="en-IN" dirty="0"/>
              <a:t>(host='</a:t>
            </a:r>
            <a:r>
              <a:rPr lang="en-IN" dirty="0" err="1"/>
              <a:t>redis</a:t>
            </a:r>
            <a:r>
              <a:rPr lang="en-IN" dirty="0"/>
              <a:t>', port=6379)</a:t>
            </a:r>
          </a:p>
          <a:p>
            <a:endParaRPr lang="en-IN" dirty="0"/>
          </a:p>
          <a:p>
            <a:r>
              <a:rPr lang="en-IN" dirty="0"/>
              <a:t>def </a:t>
            </a:r>
            <a:r>
              <a:rPr lang="en-IN" dirty="0" err="1"/>
              <a:t>get_hit_count</a:t>
            </a:r>
            <a:r>
              <a:rPr lang="en-IN" dirty="0"/>
              <a:t>():</a:t>
            </a:r>
          </a:p>
          <a:p>
            <a:r>
              <a:rPr lang="en-IN" dirty="0"/>
              <a:t>    retries = 5</a:t>
            </a:r>
          </a:p>
          <a:p>
            <a:r>
              <a:rPr lang="en-IN" dirty="0"/>
              <a:t>    while True:</a:t>
            </a:r>
          </a:p>
          <a:p>
            <a:r>
              <a:rPr lang="en-IN" dirty="0"/>
              <a:t>        try:</a:t>
            </a:r>
          </a:p>
          <a:p>
            <a:r>
              <a:rPr lang="en-IN" dirty="0"/>
              <a:t>            return </a:t>
            </a:r>
            <a:r>
              <a:rPr lang="en-IN" dirty="0" err="1"/>
              <a:t>cache.incr</a:t>
            </a:r>
            <a:r>
              <a:rPr lang="en-IN" dirty="0"/>
              <a:t>('hits')</a:t>
            </a:r>
          </a:p>
          <a:p>
            <a:r>
              <a:rPr lang="en-IN" dirty="0"/>
              <a:t>        except </a:t>
            </a:r>
            <a:r>
              <a:rPr lang="en-IN" dirty="0" err="1"/>
              <a:t>redis.exceptions.ConnectionError</a:t>
            </a:r>
            <a:r>
              <a:rPr lang="en-IN" dirty="0"/>
              <a:t> as </a:t>
            </a:r>
            <a:r>
              <a:rPr lang="en-IN" dirty="0" err="1"/>
              <a:t>exc</a:t>
            </a:r>
            <a:r>
              <a:rPr lang="en-IN" dirty="0"/>
              <a:t>:</a:t>
            </a:r>
          </a:p>
          <a:p>
            <a:r>
              <a:rPr lang="en-IN" dirty="0"/>
              <a:t>            if retries == 0:</a:t>
            </a:r>
          </a:p>
          <a:p>
            <a:r>
              <a:rPr lang="en-IN" dirty="0"/>
              <a:t>                raise </a:t>
            </a:r>
            <a:r>
              <a:rPr lang="en-IN" dirty="0" err="1"/>
              <a:t>exc</a:t>
            </a:r>
            <a:endParaRPr lang="en-IN" dirty="0"/>
          </a:p>
          <a:p>
            <a:r>
              <a:rPr lang="en-IN" dirty="0"/>
              <a:t>            retries -= 1</a:t>
            </a:r>
          </a:p>
          <a:p>
            <a:r>
              <a:rPr lang="en-IN" dirty="0"/>
              <a:t>            </a:t>
            </a:r>
            <a:r>
              <a:rPr lang="en-IN" dirty="0" err="1"/>
              <a:t>time.sleep</a:t>
            </a:r>
            <a:r>
              <a:rPr lang="en-IN" dirty="0"/>
              <a:t>(0.5)</a:t>
            </a:r>
          </a:p>
          <a:p>
            <a:endParaRPr lang="en-IN" dirty="0"/>
          </a:p>
          <a:p>
            <a:r>
              <a:rPr lang="en-IN" dirty="0"/>
              <a:t>@app.route('/')</a:t>
            </a:r>
          </a:p>
          <a:p>
            <a:r>
              <a:rPr lang="en-IN" dirty="0"/>
              <a:t>def hello():</a:t>
            </a:r>
          </a:p>
          <a:p>
            <a:r>
              <a:rPr lang="en-IN" dirty="0"/>
              <a:t>    count = </a:t>
            </a:r>
            <a:r>
              <a:rPr lang="en-IN" dirty="0" err="1"/>
              <a:t>get_hit_count</a:t>
            </a:r>
            <a:r>
              <a:rPr lang="en-IN" dirty="0"/>
              <a:t>()</a:t>
            </a:r>
          </a:p>
          <a:p>
            <a:r>
              <a:rPr lang="en-IN" dirty="0"/>
              <a:t>    return 'Hello World! I have been seen {} times.\</a:t>
            </a:r>
            <a:r>
              <a:rPr lang="en-IN" dirty="0" err="1"/>
              <a:t>n'.format</a:t>
            </a:r>
            <a:r>
              <a:rPr lang="en-IN" dirty="0"/>
              <a:t>(count)</a:t>
            </a:r>
          </a:p>
        </p:txBody>
      </p:sp>
    </p:spTree>
    <p:extLst>
      <p:ext uri="{BB962C8B-B14F-4D97-AF65-F5344CB8AC3E}">
        <p14:creationId xmlns:p14="http://schemas.microsoft.com/office/powerpoint/2010/main" val="2067290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137D-4708-D4F7-D536-E89A4F45A3D2}"/>
              </a:ext>
            </a:extLst>
          </p:cNvPr>
          <p:cNvSpPr>
            <a:spLocks noGrp="1"/>
          </p:cNvSpPr>
          <p:nvPr>
            <p:ph type="title"/>
          </p:nvPr>
        </p:nvSpPr>
        <p:spPr/>
        <p:txBody>
          <a:bodyPr/>
          <a:lstStyle/>
          <a:p>
            <a:r>
              <a:rPr lang="en-IN" dirty="0"/>
              <a:t>‘Hello World’ in Java using Docker</a:t>
            </a:r>
          </a:p>
        </p:txBody>
      </p:sp>
      <p:sp>
        <p:nvSpPr>
          <p:cNvPr id="3" name="Content Placeholder 2">
            <a:extLst>
              <a:ext uri="{FF2B5EF4-FFF2-40B4-BE49-F238E27FC236}">
                <a16:creationId xmlns:a16="http://schemas.microsoft.com/office/drawing/2014/main" id="{0AADA081-E607-7721-2178-30292EA2D171}"/>
              </a:ext>
            </a:extLst>
          </p:cNvPr>
          <p:cNvSpPr>
            <a:spLocks noGrp="1"/>
          </p:cNvSpPr>
          <p:nvPr>
            <p:ph idx="1"/>
          </p:nvPr>
        </p:nvSpPr>
        <p:spPr/>
        <p:txBody>
          <a:bodyPr/>
          <a:lstStyle/>
          <a:p>
            <a:r>
              <a:rPr lang="en-IN" dirty="0"/>
              <a:t>Create HelloWorld.java in </a:t>
            </a:r>
            <a:r>
              <a:rPr lang="fr-FR" dirty="0"/>
              <a:t>C:\lectures\CDAC\Cloud\docker\hello-world-java\HelloWorld.java</a:t>
            </a:r>
          </a:p>
          <a:p>
            <a:pPr lvl="1"/>
            <a:r>
              <a:rPr lang="en-IN" dirty="0"/>
              <a:t>public class HelloWorld {</a:t>
            </a:r>
          </a:p>
          <a:p>
            <a:pPr lvl="1"/>
            <a:r>
              <a:rPr lang="en-IN" dirty="0"/>
              <a:t>    public static void main(String[] </a:t>
            </a:r>
            <a:r>
              <a:rPr lang="en-IN" dirty="0" err="1"/>
              <a:t>args</a:t>
            </a:r>
            <a:r>
              <a:rPr lang="en-IN" dirty="0"/>
              <a:t>) {</a:t>
            </a:r>
          </a:p>
          <a:p>
            <a:pPr lvl="1"/>
            <a:r>
              <a:rPr lang="en-IN" dirty="0"/>
              <a:t>        </a:t>
            </a:r>
            <a:r>
              <a:rPr lang="en-IN" dirty="0" err="1"/>
              <a:t>System.out.println</a:t>
            </a:r>
            <a:r>
              <a:rPr lang="en-IN" dirty="0"/>
              <a:t>("Hello, World");</a:t>
            </a:r>
          </a:p>
          <a:p>
            <a:pPr lvl="1"/>
            <a:r>
              <a:rPr lang="en-IN" dirty="0"/>
              <a:t>    }</a:t>
            </a:r>
          </a:p>
          <a:p>
            <a:pPr lvl="1"/>
            <a:r>
              <a:rPr lang="en-IN" dirty="0"/>
              <a:t>}</a:t>
            </a:r>
          </a:p>
          <a:p>
            <a:endParaRPr lang="en-IN" dirty="0"/>
          </a:p>
          <a:p>
            <a:r>
              <a:rPr lang="en-IN" dirty="0"/>
              <a:t>Compile: </a:t>
            </a:r>
            <a:r>
              <a:rPr lang="en-IN" dirty="0" err="1"/>
              <a:t>javac</a:t>
            </a:r>
            <a:r>
              <a:rPr lang="en-IN" dirty="0"/>
              <a:t> HelloWorld.java</a:t>
            </a:r>
          </a:p>
        </p:txBody>
      </p:sp>
      <p:pic>
        <p:nvPicPr>
          <p:cNvPr id="6" name="Picture 5">
            <a:extLst>
              <a:ext uri="{FF2B5EF4-FFF2-40B4-BE49-F238E27FC236}">
                <a16:creationId xmlns:a16="http://schemas.microsoft.com/office/drawing/2014/main" id="{F83E5BD3-AE48-AAFA-BD21-BC82C42BCBDA}"/>
              </a:ext>
            </a:extLst>
          </p:cNvPr>
          <p:cNvPicPr>
            <a:picLocks noChangeAspect="1"/>
          </p:cNvPicPr>
          <p:nvPr/>
        </p:nvPicPr>
        <p:blipFill>
          <a:blip r:embed="rId2"/>
          <a:stretch>
            <a:fillRect/>
          </a:stretch>
        </p:blipFill>
        <p:spPr>
          <a:xfrm>
            <a:off x="6009092" y="4484179"/>
            <a:ext cx="5813201" cy="981672"/>
          </a:xfrm>
          <a:prstGeom prst="rect">
            <a:avLst/>
          </a:prstGeom>
        </p:spPr>
      </p:pic>
    </p:spTree>
    <p:extLst>
      <p:ext uri="{BB962C8B-B14F-4D97-AF65-F5344CB8AC3E}">
        <p14:creationId xmlns:p14="http://schemas.microsoft.com/office/powerpoint/2010/main" val="37287604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9A7C-00D1-6109-DF37-F616CCF769AA}"/>
              </a:ext>
            </a:extLst>
          </p:cNvPr>
          <p:cNvSpPr>
            <a:spLocks noGrp="1"/>
          </p:cNvSpPr>
          <p:nvPr>
            <p:ph type="title"/>
          </p:nvPr>
        </p:nvSpPr>
        <p:spPr/>
        <p:txBody>
          <a:bodyPr/>
          <a:lstStyle/>
          <a:p>
            <a:r>
              <a:rPr lang="en-IN" dirty="0"/>
              <a:t>requirements.txt</a:t>
            </a:r>
          </a:p>
        </p:txBody>
      </p:sp>
      <p:sp>
        <p:nvSpPr>
          <p:cNvPr id="3" name="Content Placeholder 2">
            <a:extLst>
              <a:ext uri="{FF2B5EF4-FFF2-40B4-BE49-F238E27FC236}">
                <a16:creationId xmlns:a16="http://schemas.microsoft.com/office/drawing/2014/main" id="{2FC0406F-7420-690C-9EA4-D0764F1BCB6F}"/>
              </a:ext>
            </a:extLst>
          </p:cNvPr>
          <p:cNvSpPr>
            <a:spLocks noGrp="1"/>
          </p:cNvSpPr>
          <p:nvPr>
            <p:ph idx="1"/>
          </p:nvPr>
        </p:nvSpPr>
        <p:spPr/>
        <p:txBody>
          <a:bodyPr/>
          <a:lstStyle/>
          <a:p>
            <a:r>
              <a:rPr lang="en-IN" dirty="0"/>
              <a:t>flask</a:t>
            </a:r>
          </a:p>
          <a:p>
            <a:r>
              <a:rPr lang="en-IN" dirty="0" err="1"/>
              <a:t>redis</a:t>
            </a:r>
            <a:endParaRPr lang="en-IN" dirty="0"/>
          </a:p>
        </p:txBody>
      </p:sp>
    </p:spTree>
    <p:extLst>
      <p:ext uri="{BB962C8B-B14F-4D97-AF65-F5344CB8AC3E}">
        <p14:creationId xmlns:p14="http://schemas.microsoft.com/office/powerpoint/2010/main" val="339664707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9A7C-00D1-6109-DF37-F616CCF769AA}"/>
              </a:ext>
            </a:extLst>
          </p:cNvPr>
          <p:cNvSpPr>
            <a:spLocks noGrp="1"/>
          </p:cNvSpPr>
          <p:nvPr>
            <p:ph type="title"/>
          </p:nvPr>
        </p:nvSpPr>
        <p:spPr/>
        <p:txBody>
          <a:bodyPr/>
          <a:lstStyle/>
          <a:p>
            <a:r>
              <a:rPr lang="en-IN" dirty="0" err="1"/>
              <a:t>Dockerfile</a:t>
            </a:r>
            <a:endParaRPr lang="en-IN" dirty="0"/>
          </a:p>
        </p:txBody>
      </p:sp>
      <p:sp>
        <p:nvSpPr>
          <p:cNvPr id="3" name="Content Placeholder 2">
            <a:extLst>
              <a:ext uri="{FF2B5EF4-FFF2-40B4-BE49-F238E27FC236}">
                <a16:creationId xmlns:a16="http://schemas.microsoft.com/office/drawing/2014/main" id="{2FC0406F-7420-690C-9EA4-D0764F1BCB6F}"/>
              </a:ext>
            </a:extLst>
          </p:cNvPr>
          <p:cNvSpPr>
            <a:spLocks noGrp="1"/>
          </p:cNvSpPr>
          <p:nvPr>
            <p:ph idx="1"/>
          </p:nvPr>
        </p:nvSpPr>
        <p:spPr/>
        <p:txBody>
          <a:bodyPr>
            <a:normAutofit fontScale="85000" lnSpcReduction="20000"/>
          </a:bodyPr>
          <a:lstStyle/>
          <a:p>
            <a:r>
              <a:rPr lang="en-IN" dirty="0"/>
              <a:t># syntax=docker/dockerfile:1</a:t>
            </a:r>
          </a:p>
          <a:p>
            <a:r>
              <a:rPr lang="en-IN" dirty="0"/>
              <a:t>FROM python:3.7-alpine</a:t>
            </a:r>
          </a:p>
          <a:p>
            <a:r>
              <a:rPr lang="en-IN" dirty="0"/>
              <a:t>WORKDIR /code</a:t>
            </a:r>
          </a:p>
          <a:p>
            <a:r>
              <a:rPr lang="en-IN" dirty="0"/>
              <a:t>ENV FLASK_APP=app.py</a:t>
            </a:r>
          </a:p>
          <a:p>
            <a:r>
              <a:rPr lang="en-IN" dirty="0"/>
              <a:t>ENV FLASK_RUN_HOST=0.0.0.0</a:t>
            </a:r>
          </a:p>
          <a:p>
            <a:r>
              <a:rPr lang="en-IN" dirty="0"/>
              <a:t>RUN </a:t>
            </a:r>
            <a:r>
              <a:rPr lang="en-IN" dirty="0" err="1"/>
              <a:t>apk</a:t>
            </a:r>
            <a:r>
              <a:rPr lang="en-IN" dirty="0"/>
              <a:t> add --no-cache </a:t>
            </a:r>
            <a:r>
              <a:rPr lang="en-IN" dirty="0" err="1"/>
              <a:t>gcc</a:t>
            </a:r>
            <a:r>
              <a:rPr lang="en-IN" dirty="0"/>
              <a:t> </a:t>
            </a:r>
            <a:r>
              <a:rPr lang="en-IN" dirty="0" err="1"/>
              <a:t>musl</a:t>
            </a:r>
            <a:r>
              <a:rPr lang="en-IN" dirty="0"/>
              <a:t>-dev </a:t>
            </a:r>
            <a:r>
              <a:rPr lang="en-IN" dirty="0" err="1"/>
              <a:t>linux</a:t>
            </a:r>
            <a:r>
              <a:rPr lang="en-IN" dirty="0"/>
              <a:t>-headers</a:t>
            </a:r>
          </a:p>
          <a:p>
            <a:r>
              <a:rPr lang="en-IN" dirty="0"/>
              <a:t>COPY requirements.txt requirements.txt</a:t>
            </a:r>
          </a:p>
          <a:p>
            <a:r>
              <a:rPr lang="en-IN" dirty="0"/>
              <a:t>RUN pip install -r requirements.txt</a:t>
            </a:r>
          </a:p>
          <a:p>
            <a:r>
              <a:rPr lang="en-IN" dirty="0"/>
              <a:t>EXPOSE 5000</a:t>
            </a:r>
          </a:p>
          <a:p>
            <a:r>
              <a:rPr lang="en-IN" dirty="0"/>
              <a:t>COPY . .</a:t>
            </a:r>
          </a:p>
          <a:p>
            <a:r>
              <a:rPr lang="en-IN" dirty="0"/>
              <a:t>CMD ["flask", "run"]</a:t>
            </a:r>
          </a:p>
        </p:txBody>
      </p:sp>
    </p:spTree>
    <p:extLst>
      <p:ext uri="{BB962C8B-B14F-4D97-AF65-F5344CB8AC3E}">
        <p14:creationId xmlns:p14="http://schemas.microsoft.com/office/powerpoint/2010/main" val="18008090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9A7C-00D1-6109-DF37-F616CCF769AA}"/>
              </a:ext>
            </a:extLst>
          </p:cNvPr>
          <p:cNvSpPr>
            <a:spLocks noGrp="1"/>
          </p:cNvSpPr>
          <p:nvPr>
            <p:ph type="title"/>
          </p:nvPr>
        </p:nvSpPr>
        <p:spPr/>
        <p:txBody>
          <a:bodyPr/>
          <a:lstStyle/>
          <a:p>
            <a:r>
              <a:rPr lang="en-IN" dirty="0"/>
              <a:t>docker-</a:t>
            </a:r>
            <a:r>
              <a:rPr lang="en-IN" dirty="0" err="1"/>
              <a:t>compose.yml</a:t>
            </a:r>
            <a:endParaRPr lang="en-IN" dirty="0"/>
          </a:p>
        </p:txBody>
      </p:sp>
      <p:sp>
        <p:nvSpPr>
          <p:cNvPr id="3" name="Content Placeholder 2">
            <a:extLst>
              <a:ext uri="{FF2B5EF4-FFF2-40B4-BE49-F238E27FC236}">
                <a16:creationId xmlns:a16="http://schemas.microsoft.com/office/drawing/2014/main" id="{2FC0406F-7420-690C-9EA4-D0764F1BCB6F}"/>
              </a:ext>
            </a:extLst>
          </p:cNvPr>
          <p:cNvSpPr>
            <a:spLocks noGrp="1"/>
          </p:cNvSpPr>
          <p:nvPr>
            <p:ph idx="1"/>
          </p:nvPr>
        </p:nvSpPr>
        <p:spPr/>
        <p:txBody>
          <a:bodyPr>
            <a:normAutofit/>
          </a:bodyPr>
          <a:lstStyle/>
          <a:p>
            <a:r>
              <a:rPr lang="en-IN" dirty="0"/>
              <a:t>version: "3.9"</a:t>
            </a:r>
          </a:p>
          <a:p>
            <a:r>
              <a:rPr lang="en-IN" dirty="0"/>
              <a:t>services:</a:t>
            </a:r>
          </a:p>
          <a:p>
            <a:r>
              <a:rPr lang="en-IN" dirty="0"/>
              <a:t>  web:</a:t>
            </a:r>
          </a:p>
          <a:p>
            <a:r>
              <a:rPr lang="en-IN" dirty="0"/>
              <a:t>    build: .</a:t>
            </a:r>
          </a:p>
          <a:p>
            <a:r>
              <a:rPr lang="en-IN" dirty="0"/>
              <a:t>    ports:</a:t>
            </a:r>
          </a:p>
          <a:p>
            <a:r>
              <a:rPr lang="en-IN" dirty="0"/>
              <a:t>      - "8000:5000"</a:t>
            </a:r>
          </a:p>
          <a:p>
            <a:r>
              <a:rPr lang="en-IN" dirty="0"/>
              <a:t>  </a:t>
            </a:r>
            <a:r>
              <a:rPr lang="en-IN" dirty="0" err="1"/>
              <a:t>redis</a:t>
            </a:r>
            <a:r>
              <a:rPr lang="en-IN" dirty="0"/>
              <a:t>:</a:t>
            </a:r>
          </a:p>
          <a:p>
            <a:r>
              <a:rPr lang="en-IN" dirty="0"/>
              <a:t>    image: "</a:t>
            </a:r>
            <a:r>
              <a:rPr lang="en-IN" dirty="0" err="1"/>
              <a:t>redis:alpine</a:t>
            </a:r>
            <a:r>
              <a:rPr lang="en-IN" dirty="0"/>
              <a:t>"</a:t>
            </a:r>
          </a:p>
        </p:txBody>
      </p:sp>
    </p:spTree>
    <p:extLst>
      <p:ext uri="{BB962C8B-B14F-4D97-AF65-F5344CB8AC3E}">
        <p14:creationId xmlns:p14="http://schemas.microsoft.com/office/powerpoint/2010/main" val="8243268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F331-1DAE-973E-CE98-45610CD8A861}"/>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016D3AC2-F729-1808-A8FA-5EB63E0B4C73}"/>
              </a:ext>
            </a:extLst>
          </p:cNvPr>
          <p:cNvSpPr>
            <a:spLocks noGrp="1"/>
          </p:cNvSpPr>
          <p:nvPr>
            <p:ph idx="1"/>
          </p:nvPr>
        </p:nvSpPr>
        <p:spPr>
          <a:xfrm>
            <a:off x="642991" y="1690688"/>
            <a:ext cx="10515600" cy="4351338"/>
          </a:xfrm>
        </p:spPr>
        <p:txBody>
          <a:bodyPr/>
          <a:lstStyle/>
          <a:p>
            <a:r>
              <a:rPr lang="en-IN" dirty="0"/>
              <a:t>Open a command prompt and type </a:t>
            </a:r>
            <a:r>
              <a:rPr lang="en-IN" b="1" dirty="0"/>
              <a:t>docker-compose up</a:t>
            </a:r>
          </a:p>
          <a:p>
            <a:r>
              <a:rPr lang="en-IN" dirty="0"/>
              <a:t>Open browser and type localhost:8080 or </a:t>
            </a:r>
            <a:r>
              <a:rPr lang="en-IN" dirty="0">
                <a:hlinkClick r:id="rId2"/>
              </a:rPr>
              <a:t>http://127.0.0.1:8000</a:t>
            </a:r>
            <a:endParaRPr lang="en-IN" dirty="0"/>
          </a:p>
          <a:p>
            <a:endParaRPr lang="en-IN" dirty="0"/>
          </a:p>
          <a:p>
            <a:endParaRPr lang="en-IN" dirty="0"/>
          </a:p>
          <a:p>
            <a:endParaRPr lang="en-IN" dirty="0"/>
          </a:p>
          <a:p>
            <a:endParaRPr lang="en-IN" dirty="0"/>
          </a:p>
          <a:p>
            <a:endParaRPr lang="en-IN" dirty="0"/>
          </a:p>
          <a:p>
            <a:r>
              <a:rPr lang="en-IN"/>
              <a:t>To stop, </a:t>
            </a:r>
            <a:r>
              <a:rPr lang="en-IN" b="1"/>
              <a:t>docker compose down</a:t>
            </a:r>
            <a:endParaRPr lang="en-IN" dirty="0"/>
          </a:p>
        </p:txBody>
      </p:sp>
      <p:pic>
        <p:nvPicPr>
          <p:cNvPr id="5" name="Picture 4">
            <a:extLst>
              <a:ext uri="{FF2B5EF4-FFF2-40B4-BE49-F238E27FC236}">
                <a16:creationId xmlns:a16="http://schemas.microsoft.com/office/drawing/2014/main" id="{0E849832-9A75-CF6D-CFFE-D02142F6EE04}"/>
              </a:ext>
            </a:extLst>
          </p:cNvPr>
          <p:cNvPicPr>
            <a:picLocks noChangeAspect="1"/>
          </p:cNvPicPr>
          <p:nvPr/>
        </p:nvPicPr>
        <p:blipFill>
          <a:blip r:embed="rId3"/>
          <a:stretch>
            <a:fillRect/>
          </a:stretch>
        </p:blipFill>
        <p:spPr>
          <a:xfrm>
            <a:off x="2135241" y="2783874"/>
            <a:ext cx="5303249" cy="2295619"/>
          </a:xfrm>
          <a:prstGeom prst="rect">
            <a:avLst/>
          </a:prstGeom>
        </p:spPr>
      </p:pic>
    </p:spTree>
    <p:extLst>
      <p:ext uri="{BB962C8B-B14F-4D97-AF65-F5344CB8AC3E}">
        <p14:creationId xmlns:p14="http://schemas.microsoft.com/office/powerpoint/2010/main" val="3999605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137D-4708-D4F7-D536-E89A4F45A3D2}"/>
              </a:ext>
            </a:extLst>
          </p:cNvPr>
          <p:cNvSpPr>
            <a:spLocks noGrp="1"/>
          </p:cNvSpPr>
          <p:nvPr>
            <p:ph type="title"/>
          </p:nvPr>
        </p:nvSpPr>
        <p:spPr/>
        <p:txBody>
          <a:bodyPr/>
          <a:lstStyle/>
          <a:p>
            <a:r>
              <a:rPr lang="en-IN" dirty="0"/>
              <a:t>Create </a:t>
            </a:r>
            <a:r>
              <a:rPr lang="en-IN" dirty="0" err="1"/>
              <a:t>Dockerfile</a:t>
            </a:r>
            <a:endParaRPr lang="en-IN" dirty="0"/>
          </a:p>
        </p:txBody>
      </p:sp>
      <p:sp>
        <p:nvSpPr>
          <p:cNvPr id="3" name="Content Placeholder 2">
            <a:extLst>
              <a:ext uri="{FF2B5EF4-FFF2-40B4-BE49-F238E27FC236}">
                <a16:creationId xmlns:a16="http://schemas.microsoft.com/office/drawing/2014/main" id="{0AADA081-E607-7721-2178-30292EA2D171}"/>
              </a:ext>
            </a:extLst>
          </p:cNvPr>
          <p:cNvSpPr>
            <a:spLocks noGrp="1"/>
          </p:cNvSpPr>
          <p:nvPr>
            <p:ph idx="1"/>
          </p:nvPr>
        </p:nvSpPr>
        <p:spPr/>
        <p:txBody>
          <a:bodyPr>
            <a:normAutofit lnSpcReduction="10000"/>
          </a:bodyPr>
          <a:lstStyle/>
          <a:p>
            <a:r>
              <a:rPr lang="fr-FR" dirty="0"/>
              <a:t>C:\lectures\CDAC\Cloud\docker\hello-world-java\Dockerfile</a:t>
            </a:r>
          </a:p>
          <a:p>
            <a:pPr lvl="1"/>
            <a:r>
              <a:rPr lang="en-IN" dirty="0"/>
              <a:t>FROM openjdk:11-jre-slim</a:t>
            </a:r>
          </a:p>
          <a:p>
            <a:pPr lvl="1"/>
            <a:r>
              <a:rPr lang="en-IN" dirty="0"/>
              <a:t>ADD </a:t>
            </a:r>
            <a:r>
              <a:rPr lang="en-IN" dirty="0" err="1"/>
              <a:t>HelloWorld.class</a:t>
            </a:r>
            <a:r>
              <a:rPr lang="en-IN" dirty="0"/>
              <a:t> /</a:t>
            </a:r>
          </a:p>
          <a:p>
            <a:pPr lvl="1"/>
            <a:r>
              <a:rPr lang="en-IN" dirty="0"/>
              <a:t>CMD ["java", "HelloWorld"]</a:t>
            </a:r>
          </a:p>
          <a:p>
            <a:r>
              <a:rPr lang="en-IN" dirty="0"/>
              <a:t>Get the JRE</a:t>
            </a:r>
          </a:p>
          <a:p>
            <a:r>
              <a:rPr lang="en-IN" dirty="0"/>
              <a:t>Add </a:t>
            </a:r>
            <a:r>
              <a:rPr lang="en-IN" dirty="0" err="1"/>
              <a:t>HelloWorld.class</a:t>
            </a:r>
            <a:r>
              <a:rPr lang="en-IN" dirty="0"/>
              <a:t> into the Docker image</a:t>
            </a:r>
          </a:p>
          <a:p>
            <a:r>
              <a:rPr lang="en-IN" dirty="0"/>
              <a:t>Execute the HelloWorld class at the command prompt</a:t>
            </a:r>
          </a:p>
          <a:p>
            <a:pPr lvl="1"/>
            <a:r>
              <a:rPr lang="en-IN" dirty="0"/>
              <a:t>CMD command in Docker specifies the instruction to be executed when a Docker container starts – it is NOT the Windows </a:t>
            </a:r>
            <a:r>
              <a:rPr lang="en-IN" dirty="0" err="1"/>
              <a:t>cmd</a:t>
            </a:r>
            <a:r>
              <a:rPr lang="en-IN" dirty="0"/>
              <a:t> command!</a:t>
            </a:r>
          </a:p>
          <a:p>
            <a:pPr lvl="1"/>
            <a:r>
              <a:rPr lang="en-US" dirty="0"/>
              <a:t>The main purpose of the CMD command is to launch the software required in a container.</a:t>
            </a:r>
            <a:endParaRPr lang="en-IN" dirty="0"/>
          </a:p>
        </p:txBody>
      </p:sp>
    </p:spTree>
    <p:extLst>
      <p:ext uri="{BB962C8B-B14F-4D97-AF65-F5344CB8AC3E}">
        <p14:creationId xmlns:p14="http://schemas.microsoft.com/office/powerpoint/2010/main" val="1648656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D6EF-FC7E-8B9B-E80B-D7C2F1D172F6}"/>
              </a:ext>
            </a:extLst>
          </p:cNvPr>
          <p:cNvSpPr>
            <a:spLocks noGrp="1"/>
          </p:cNvSpPr>
          <p:nvPr>
            <p:ph type="title"/>
          </p:nvPr>
        </p:nvSpPr>
        <p:spPr/>
        <p:txBody>
          <a:bodyPr/>
          <a:lstStyle/>
          <a:p>
            <a:r>
              <a:rPr lang="en-IN" dirty="0"/>
              <a:t>Important points to avoid confusion!</a:t>
            </a:r>
          </a:p>
        </p:txBody>
      </p:sp>
      <p:sp>
        <p:nvSpPr>
          <p:cNvPr id="3" name="Content Placeholder 2">
            <a:extLst>
              <a:ext uri="{FF2B5EF4-FFF2-40B4-BE49-F238E27FC236}">
                <a16:creationId xmlns:a16="http://schemas.microsoft.com/office/drawing/2014/main" id="{2530BAE0-524D-38EC-0999-4D2CACDBD8B6}"/>
              </a:ext>
            </a:extLst>
          </p:cNvPr>
          <p:cNvSpPr>
            <a:spLocks noGrp="1"/>
          </p:cNvSpPr>
          <p:nvPr>
            <p:ph idx="1"/>
          </p:nvPr>
        </p:nvSpPr>
        <p:spPr/>
        <p:txBody>
          <a:bodyPr>
            <a:normAutofit fontScale="85000" lnSpcReduction="20000"/>
          </a:bodyPr>
          <a:lstStyle/>
          <a:p>
            <a:r>
              <a:rPr lang="en-IN" dirty="0"/>
              <a:t>We will see other examples where we have RUN and CMD commands in a </a:t>
            </a:r>
            <a:r>
              <a:rPr lang="en-IN" dirty="0" err="1"/>
              <a:t>Dockerfile</a:t>
            </a:r>
            <a:r>
              <a:rPr lang="en-IN" dirty="0"/>
              <a:t> – they are different</a:t>
            </a:r>
          </a:p>
          <a:p>
            <a:pPr lvl="1"/>
            <a:r>
              <a:rPr lang="en-IN" dirty="0"/>
              <a:t>RUN command is used as a step in building a Docker image. Example below:</a:t>
            </a:r>
          </a:p>
          <a:p>
            <a:pPr lvl="2"/>
            <a:r>
              <a:rPr lang="en-IN" dirty="0"/>
              <a:t>RUN </a:t>
            </a:r>
            <a:r>
              <a:rPr lang="en-IN" dirty="0" err="1"/>
              <a:t>javac</a:t>
            </a:r>
            <a:r>
              <a:rPr lang="en-IN" dirty="0"/>
              <a:t> Main.java</a:t>
            </a:r>
          </a:p>
          <a:p>
            <a:pPr lvl="2"/>
            <a:r>
              <a:rPr lang="en-IN" dirty="0"/>
              <a:t>This step will help us in compiling a Java program, which we next want to execute</a:t>
            </a:r>
          </a:p>
          <a:p>
            <a:pPr lvl="1"/>
            <a:r>
              <a:rPr lang="en-IN" dirty="0"/>
              <a:t>Now we can use the CMD command:</a:t>
            </a:r>
          </a:p>
          <a:p>
            <a:pPr lvl="2"/>
            <a:r>
              <a:rPr lang="en-IN" dirty="0"/>
              <a:t>CMD ["java", "Main"]</a:t>
            </a:r>
          </a:p>
          <a:p>
            <a:r>
              <a:rPr lang="en-IN" dirty="0"/>
              <a:t>To execute the </a:t>
            </a:r>
            <a:r>
              <a:rPr lang="en-IN" dirty="0" err="1"/>
              <a:t>Dockerfile</a:t>
            </a:r>
            <a:r>
              <a:rPr lang="en-IN" dirty="0"/>
              <a:t>: </a:t>
            </a:r>
            <a:r>
              <a:rPr lang="en-IN" b="1" dirty="0"/>
              <a:t>docker run </a:t>
            </a:r>
            <a:r>
              <a:rPr lang="en-IN" dirty="0"/>
              <a:t>…</a:t>
            </a:r>
          </a:p>
          <a:p>
            <a:r>
              <a:rPr lang="en-IN" dirty="0"/>
              <a:t>So, RUN is an intermediate command, and a </a:t>
            </a:r>
            <a:r>
              <a:rPr lang="en-IN" dirty="0" err="1"/>
              <a:t>Dockerfile</a:t>
            </a:r>
            <a:r>
              <a:rPr lang="en-IN" dirty="0"/>
              <a:t> can have multiple RUN commands</a:t>
            </a:r>
          </a:p>
          <a:p>
            <a:r>
              <a:rPr lang="en-IN" dirty="0"/>
              <a:t>Also, </a:t>
            </a:r>
            <a:r>
              <a:rPr lang="en-IN" b="1" dirty="0"/>
              <a:t>RUN inside </a:t>
            </a:r>
            <a:r>
              <a:rPr lang="en-IN" b="1" dirty="0" err="1"/>
              <a:t>Dockerfile</a:t>
            </a:r>
            <a:r>
              <a:rPr lang="en-IN" b="1" dirty="0"/>
              <a:t> </a:t>
            </a:r>
            <a:r>
              <a:rPr lang="en-IN" dirty="0"/>
              <a:t>and </a:t>
            </a:r>
            <a:r>
              <a:rPr lang="en-IN" b="1" dirty="0"/>
              <a:t>docker run</a:t>
            </a:r>
            <a:r>
              <a:rPr lang="en-IN" dirty="0"/>
              <a:t> are </a:t>
            </a:r>
            <a:r>
              <a:rPr lang="en-IN" u="sng" dirty="0"/>
              <a:t>different commands with different purposes</a:t>
            </a:r>
          </a:p>
          <a:p>
            <a:r>
              <a:rPr lang="en-IN" dirty="0"/>
              <a:t>CMD is the command that finally runs the file that we want to execute when we use a </a:t>
            </a:r>
            <a:r>
              <a:rPr lang="en-IN" b="1" dirty="0"/>
              <a:t>docker run </a:t>
            </a:r>
            <a:r>
              <a:rPr lang="en-IN" dirty="0"/>
              <a:t>command</a:t>
            </a:r>
          </a:p>
        </p:txBody>
      </p:sp>
    </p:spTree>
    <p:extLst>
      <p:ext uri="{BB962C8B-B14F-4D97-AF65-F5344CB8AC3E}">
        <p14:creationId xmlns:p14="http://schemas.microsoft.com/office/powerpoint/2010/main" val="558913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137D-4708-D4F7-D536-E89A4F45A3D2}"/>
              </a:ext>
            </a:extLst>
          </p:cNvPr>
          <p:cNvSpPr>
            <a:spLocks noGrp="1"/>
          </p:cNvSpPr>
          <p:nvPr>
            <p:ph type="title"/>
          </p:nvPr>
        </p:nvSpPr>
        <p:spPr/>
        <p:txBody>
          <a:bodyPr/>
          <a:lstStyle/>
          <a:p>
            <a:r>
              <a:rPr lang="en-IN" dirty="0"/>
              <a:t>Build the Docker Image</a:t>
            </a:r>
          </a:p>
        </p:txBody>
      </p:sp>
      <p:sp>
        <p:nvSpPr>
          <p:cNvPr id="3" name="Content Placeholder 2">
            <a:extLst>
              <a:ext uri="{FF2B5EF4-FFF2-40B4-BE49-F238E27FC236}">
                <a16:creationId xmlns:a16="http://schemas.microsoft.com/office/drawing/2014/main" id="{0AADA081-E607-7721-2178-30292EA2D171}"/>
              </a:ext>
            </a:extLst>
          </p:cNvPr>
          <p:cNvSpPr>
            <a:spLocks noGrp="1"/>
          </p:cNvSpPr>
          <p:nvPr>
            <p:ph idx="1"/>
          </p:nvPr>
        </p:nvSpPr>
        <p:spPr/>
        <p:txBody>
          <a:bodyPr>
            <a:normAutofit/>
          </a:bodyPr>
          <a:lstStyle/>
          <a:p>
            <a:r>
              <a:rPr lang="en-IN" dirty="0"/>
              <a:t>docker build --tag "</a:t>
            </a:r>
            <a:r>
              <a:rPr lang="en-IN" dirty="0" err="1"/>
              <a:t>docker-hello-world:latest</a:t>
            </a:r>
            <a:r>
              <a:rPr lang="en-IN" dirty="0"/>
              <a:t>" .</a:t>
            </a:r>
          </a:p>
        </p:txBody>
      </p:sp>
      <p:pic>
        <p:nvPicPr>
          <p:cNvPr id="5" name="Picture 4">
            <a:extLst>
              <a:ext uri="{FF2B5EF4-FFF2-40B4-BE49-F238E27FC236}">
                <a16:creationId xmlns:a16="http://schemas.microsoft.com/office/drawing/2014/main" id="{23FCA026-D3B5-C4C7-2B0B-ADF37C5D9302}"/>
              </a:ext>
            </a:extLst>
          </p:cNvPr>
          <p:cNvPicPr>
            <a:picLocks noChangeAspect="1"/>
          </p:cNvPicPr>
          <p:nvPr/>
        </p:nvPicPr>
        <p:blipFill>
          <a:blip r:embed="rId2"/>
          <a:stretch>
            <a:fillRect/>
          </a:stretch>
        </p:blipFill>
        <p:spPr>
          <a:xfrm>
            <a:off x="1142745" y="2494579"/>
            <a:ext cx="9906509" cy="4457929"/>
          </a:xfrm>
          <a:prstGeom prst="rect">
            <a:avLst/>
          </a:prstGeom>
        </p:spPr>
      </p:pic>
    </p:spTree>
    <p:extLst>
      <p:ext uri="{BB962C8B-B14F-4D97-AF65-F5344CB8AC3E}">
        <p14:creationId xmlns:p14="http://schemas.microsoft.com/office/powerpoint/2010/main" val="1570357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137D-4708-D4F7-D536-E89A4F45A3D2}"/>
              </a:ext>
            </a:extLst>
          </p:cNvPr>
          <p:cNvSpPr>
            <a:spLocks noGrp="1"/>
          </p:cNvSpPr>
          <p:nvPr>
            <p:ph type="title"/>
          </p:nvPr>
        </p:nvSpPr>
        <p:spPr/>
        <p:txBody>
          <a:bodyPr/>
          <a:lstStyle/>
          <a:p>
            <a:r>
              <a:rPr lang="en-IN" dirty="0"/>
              <a:t>Execute the Container</a:t>
            </a:r>
          </a:p>
        </p:txBody>
      </p:sp>
      <p:sp>
        <p:nvSpPr>
          <p:cNvPr id="3" name="Content Placeholder 2">
            <a:extLst>
              <a:ext uri="{FF2B5EF4-FFF2-40B4-BE49-F238E27FC236}">
                <a16:creationId xmlns:a16="http://schemas.microsoft.com/office/drawing/2014/main" id="{0AADA081-E607-7721-2178-30292EA2D171}"/>
              </a:ext>
            </a:extLst>
          </p:cNvPr>
          <p:cNvSpPr>
            <a:spLocks noGrp="1"/>
          </p:cNvSpPr>
          <p:nvPr>
            <p:ph idx="1"/>
          </p:nvPr>
        </p:nvSpPr>
        <p:spPr/>
        <p:txBody>
          <a:bodyPr>
            <a:normAutofit/>
          </a:bodyPr>
          <a:lstStyle/>
          <a:p>
            <a:r>
              <a:rPr lang="en-IN" dirty="0"/>
              <a:t>docker run </a:t>
            </a:r>
            <a:r>
              <a:rPr lang="en-IN" dirty="0" err="1"/>
              <a:t>docker-hello-world:latest</a:t>
            </a:r>
            <a:endParaRPr lang="en-IN" dirty="0"/>
          </a:p>
        </p:txBody>
      </p:sp>
      <p:pic>
        <p:nvPicPr>
          <p:cNvPr id="6" name="Picture 5">
            <a:extLst>
              <a:ext uri="{FF2B5EF4-FFF2-40B4-BE49-F238E27FC236}">
                <a16:creationId xmlns:a16="http://schemas.microsoft.com/office/drawing/2014/main" id="{56265A58-E5CA-2B19-7F23-976FDD0910BB}"/>
              </a:ext>
            </a:extLst>
          </p:cNvPr>
          <p:cNvPicPr>
            <a:picLocks noChangeAspect="1"/>
          </p:cNvPicPr>
          <p:nvPr/>
        </p:nvPicPr>
        <p:blipFill>
          <a:blip r:embed="rId2"/>
          <a:stretch>
            <a:fillRect/>
          </a:stretch>
        </p:blipFill>
        <p:spPr>
          <a:xfrm>
            <a:off x="1123915" y="2640730"/>
            <a:ext cx="10574942" cy="975773"/>
          </a:xfrm>
          <a:prstGeom prst="rect">
            <a:avLst/>
          </a:prstGeom>
        </p:spPr>
      </p:pic>
    </p:spTree>
    <p:extLst>
      <p:ext uri="{BB962C8B-B14F-4D97-AF65-F5344CB8AC3E}">
        <p14:creationId xmlns:p14="http://schemas.microsoft.com/office/powerpoint/2010/main" val="3490866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577E-6BDB-E8F0-4AB8-539409140670}"/>
              </a:ext>
            </a:extLst>
          </p:cNvPr>
          <p:cNvSpPr>
            <a:spLocks noGrp="1"/>
          </p:cNvSpPr>
          <p:nvPr>
            <p:ph type="title"/>
          </p:nvPr>
        </p:nvSpPr>
        <p:spPr/>
        <p:txBody>
          <a:bodyPr/>
          <a:lstStyle/>
          <a:p>
            <a:r>
              <a:rPr lang="en-IN" dirty="0" err="1"/>
              <a:t>Dockerfile</a:t>
            </a:r>
            <a:r>
              <a:rPr lang="en-IN" dirty="0"/>
              <a:t> Commands</a:t>
            </a:r>
          </a:p>
        </p:txBody>
      </p:sp>
      <p:sp>
        <p:nvSpPr>
          <p:cNvPr id="3" name="Content Placeholder 2">
            <a:extLst>
              <a:ext uri="{FF2B5EF4-FFF2-40B4-BE49-F238E27FC236}">
                <a16:creationId xmlns:a16="http://schemas.microsoft.com/office/drawing/2014/main" id="{F6BB2564-8C87-9CC1-268A-FCA7CB19E6D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6DE0F6F-3088-9CED-6D64-28ACB7B8C5E8}"/>
              </a:ext>
            </a:extLst>
          </p:cNvPr>
          <p:cNvPicPr>
            <a:picLocks noChangeAspect="1"/>
          </p:cNvPicPr>
          <p:nvPr/>
        </p:nvPicPr>
        <p:blipFill>
          <a:blip r:embed="rId2"/>
          <a:stretch>
            <a:fillRect/>
          </a:stretch>
        </p:blipFill>
        <p:spPr>
          <a:xfrm>
            <a:off x="745732" y="1545326"/>
            <a:ext cx="10325362" cy="4351338"/>
          </a:xfrm>
          <a:prstGeom prst="rect">
            <a:avLst/>
          </a:prstGeom>
        </p:spPr>
      </p:pic>
    </p:spTree>
    <p:extLst>
      <p:ext uri="{BB962C8B-B14F-4D97-AF65-F5344CB8AC3E}">
        <p14:creationId xmlns:p14="http://schemas.microsoft.com/office/powerpoint/2010/main" val="1313671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A745-533D-2659-948C-30E2C0758A36}"/>
              </a:ext>
            </a:extLst>
          </p:cNvPr>
          <p:cNvSpPr>
            <a:spLocks noGrp="1"/>
          </p:cNvSpPr>
          <p:nvPr>
            <p:ph type="title"/>
          </p:nvPr>
        </p:nvSpPr>
        <p:spPr/>
        <p:txBody>
          <a:bodyPr/>
          <a:lstStyle/>
          <a:p>
            <a:r>
              <a:rPr lang="en-IN" dirty="0"/>
              <a:t>Example: Install Tomcat on CentOS</a:t>
            </a:r>
          </a:p>
        </p:txBody>
      </p:sp>
      <p:sp>
        <p:nvSpPr>
          <p:cNvPr id="3" name="Content Placeholder 2">
            <a:extLst>
              <a:ext uri="{FF2B5EF4-FFF2-40B4-BE49-F238E27FC236}">
                <a16:creationId xmlns:a16="http://schemas.microsoft.com/office/drawing/2014/main" id="{43D1EB0A-0BE1-F562-3B7C-C4D59856764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FE34907-1D30-5E99-CD45-C37F6D72D87E}"/>
              </a:ext>
            </a:extLst>
          </p:cNvPr>
          <p:cNvPicPr>
            <a:picLocks noChangeAspect="1"/>
          </p:cNvPicPr>
          <p:nvPr/>
        </p:nvPicPr>
        <p:blipFill>
          <a:blip r:embed="rId2"/>
          <a:stretch>
            <a:fillRect/>
          </a:stretch>
        </p:blipFill>
        <p:spPr>
          <a:xfrm>
            <a:off x="1527167" y="1503794"/>
            <a:ext cx="7812042" cy="5073022"/>
          </a:xfrm>
          <a:prstGeom prst="rect">
            <a:avLst/>
          </a:prstGeom>
        </p:spPr>
      </p:pic>
    </p:spTree>
    <p:extLst>
      <p:ext uri="{BB962C8B-B14F-4D97-AF65-F5344CB8AC3E}">
        <p14:creationId xmlns:p14="http://schemas.microsoft.com/office/powerpoint/2010/main" val="2535961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DA6AC-0AC3-A90A-BCF1-8C78DCADD0E0}"/>
              </a:ext>
            </a:extLst>
          </p:cNvPr>
          <p:cNvSpPr>
            <a:spLocks noGrp="1"/>
          </p:cNvSpPr>
          <p:nvPr>
            <p:ph type="title"/>
          </p:nvPr>
        </p:nvSpPr>
        <p:spPr/>
        <p:txBody>
          <a:bodyPr/>
          <a:lstStyle/>
          <a:p>
            <a:r>
              <a:rPr lang="en-IN" dirty="0"/>
              <a:t>Background: Part 2</a:t>
            </a:r>
          </a:p>
        </p:txBody>
      </p:sp>
      <p:sp>
        <p:nvSpPr>
          <p:cNvPr id="3" name="Content Placeholder 2">
            <a:extLst>
              <a:ext uri="{FF2B5EF4-FFF2-40B4-BE49-F238E27FC236}">
                <a16:creationId xmlns:a16="http://schemas.microsoft.com/office/drawing/2014/main" id="{59E8F3BB-DE7C-20C7-F1C4-467EFBC76BFE}"/>
              </a:ext>
            </a:extLst>
          </p:cNvPr>
          <p:cNvSpPr>
            <a:spLocks noGrp="1"/>
          </p:cNvSpPr>
          <p:nvPr>
            <p:ph idx="1"/>
          </p:nvPr>
        </p:nvSpPr>
        <p:spPr/>
        <p:txBody>
          <a:bodyPr/>
          <a:lstStyle/>
          <a:p>
            <a:endParaRPr lang="en-IN"/>
          </a:p>
        </p:txBody>
      </p:sp>
      <p:sp>
        <p:nvSpPr>
          <p:cNvPr id="4" name="Rectangle: Top Corners Snipped 3">
            <a:extLst>
              <a:ext uri="{FF2B5EF4-FFF2-40B4-BE49-F238E27FC236}">
                <a16:creationId xmlns:a16="http://schemas.microsoft.com/office/drawing/2014/main" id="{55271E63-5629-889F-58F1-0A335E5EB4B0}"/>
              </a:ext>
            </a:extLst>
          </p:cNvPr>
          <p:cNvSpPr/>
          <p:nvPr/>
        </p:nvSpPr>
        <p:spPr>
          <a:xfrm>
            <a:off x="1315091" y="2640458"/>
            <a:ext cx="3965825" cy="2167848"/>
          </a:xfrm>
          <a:prstGeom prst="snip2Same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u="sng" dirty="0"/>
              <a:t>Software development earlier</a:t>
            </a:r>
            <a:endParaRPr lang="en-IN" sz="2000" dirty="0"/>
          </a:p>
          <a:p>
            <a:pPr algn="ctr"/>
            <a:r>
              <a:rPr lang="en-IN" sz="2000" dirty="0"/>
              <a:t>Coding + Testing + Implementation cycles could take several months/years</a:t>
            </a:r>
          </a:p>
        </p:txBody>
      </p:sp>
      <p:sp>
        <p:nvSpPr>
          <p:cNvPr id="5" name="Rectangle: Diagonal Corners Rounded 4">
            <a:extLst>
              <a:ext uri="{FF2B5EF4-FFF2-40B4-BE49-F238E27FC236}">
                <a16:creationId xmlns:a16="http://schemas.microsoft.com/office/drawing/2014/main" id="{1131D630-3783-97E5-1905-B116FFE5FE04}"/>
              </a:ext>
            </a:extLst>
          </p:cNvPr>
          <p:cNvSpPr/>
          <p:nvPr/>
        </p:nvSpPr>
        <p:spPr>
          <a:xfrm>
            <a:off x="5989834" y="2693203"/>
            <a:ext cx="4202130" cy="2167848"/>
          </a:xfrm>
          <a:prstGeom prst="round2Diag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u="sng" dirty="0"/>
              <a:t>Software development now</a:t>
            </a:r>
            <a:endParaRPr lang="en-IN" sz="2000" dirty="0"/>
          </a:p>
          <a:p>
            <a:pPr algn="ctr"/>
            <a:r>
              <a:rPr lang="en-IN" sz="2000" dirty="0"/>
              <a:t>Requirements + Design + Coding + Testing + Implementation cycles must complete in weeks/days</a:t>
            </a:r>
            <a:endParaRPr lang="en-IN" dirty="0"/>
          </a:p>
        </p:txBody>
      </p:sp>
    </p:spTree>
    <p:extLst>
      <p:ext uri="{BB962C8B-B14F-4D97-AF65-F5344CB8AC3E}">
        <p14:creationId xmlns:p14="http://schemas.microsoft.com/office/powerpoint/2010/main" val="3213901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477A-36E6-845D-4193-03F6F02A1BA5}"/>
              </a:ext>
            </a:extLst>
          </p:cNvPr>
          <p:cNvSpPr>
            <a:spLocks noGrp="1"/>
          </p:cNvSpPr>
          <p:nvPr>
            <p:ph type="title"/>
          </p:nvPr>
        </p:nvSpPr>
        <p:spPr/>
        <p:txBody>
          <a:bodyPr>
            <a:normAutofit fontScale="90000"/>
          </a:bodyPr>
          <a:lstStyle/>
          <a:p>
            <a:r>
              <a:rPr lang="en-IN" dirty="0"/>
              <a:t>Example </a:t>
            </a:r>
            <a:r>
              <a:rPr lang="en-IN" dirty="0" err="1"/>
              <a:t>Dockerfile</a:t>
            </a:r>
            <a:r>
              <a:rPr lang="en-IN" dirty="0"/>
              <a:t> for this C:\lectures\CDAC\Cloud\docker\tomcat-on-centos\Dockerfile)</a:t>
            </a:r>
          </a:p>
        </p:txBody>
      </p:sp>
      <p:sp>
        <p:nvSpPr>
          <p:cNvPr id="3" name="Content Placeholder 2">
            <a:extLst>
              <a:ext uri="{FF2B5EF4-FFF2-40B4-BE49-F238E27FC236}">
                <a16:creationId xmlns:a16="http://schemas.microsoft.com/office/drawing/2014/main" id="{22DCE4D4-D04C-76A3-5F13-49DA41C0E998}"/>
              </a:ext>
            </a:extLst>
          </p:cNvPr>
          <p:cNvSpPr>
            <a:spLocks noGrp="1"/>
          </p:cNvSpPr>
          <p:nvPr>
            <p:ph idx="1"/>
          </p:nvPr>
        </p:nvSpPr>
        <p:spPr/>
        <p:txBody>
          <a:bodyPr>
            <a:normAutofit fontScale="32500" lnSpcReduction="20000"/>
          </a:bodyPr>
          <a:lstStyle/>
          <a:p>
            <a:r>
              <a:rPr lang="en-IN" dirty="0"/>
              <a:t>FROM centos:7</a:t>
            </a:r>
          </a:p>
          <a:p>
            <a:endParaRPr lang="en-IN" dirty="0"/>
          </a:p>
          <a:p>
            <a:r>
              <a:rPr lang="en-IN" dirty="0"/>
              <a:t>RUN yum install -y \</a:t>
            </a:r>
          </a:p>
          <a:p>
            <a:r>
              <a:rPr lang="en-IN" dirty="0"/>
              <a:t>       java-1.8.0-openjdk \</a:t>
            </a:r>
          </a:p>
          <a:p>
            <a:r>
              <a:rPr lang="en-IN" dirty="0"/>
              <a:t>       java-1.8.0-openjdk-devel</a:t>
            </a:r>
          </a:p>
          <a:p>
            <a:endParaRPr lang="en-IN" dirty="0"/>
          </a:p>
          <a:p>
            <a:r>
              <a:rPr lang="en-IN" dirty="0"/>
              <a:t>RUN </a:t>
            </a:r>
            <a:r>
              <a:rPr lang="en-IN" dirty="0" err="1"/>
              <a:t>mkdir</a:t>
            </a:r>
            <a:r>
              <a:rPr lang="en-IN" dirty="0"/>
              <a:t> /opt/tomcat</a:t>
            </a:r>
          </a:p>
          <a:p>
            <a:endParaRPr lang="en-IN" dirty="0"/>
          </a:p>
          <a:p>
            <a:r>
              <a:rPr lang="en-IN" dirty="0"/>
              <a:t>WORKDIR /opt/tomcat</a:t>
            </a:r>
          </a:p>
          <a:p>
            <a:endParaRPr lang="en-IN" dirty="0"/>
          </a:p>
          <a:p>
            <a:r>
              <a:rPr lang="en-IN" dirty="0"/>
              <a:t>ADD https://dlcdn.apache.org/tomcat/tomcat-9/v9.0.70/bin/apache-tomcat-9.0.70.tar.gz .</a:t>
            </a:r>
          </a:p>
          <a:p>
            <a:endParaRPr lang="en-IN" dirty="0"/>
          </a:p>
          <a:p>
            <a:r>
              <a:rPr lang="en-IN" dirty="0"/>
              <a:t>RUN tar -</a:t>
            </a:r>
            <a:r>
              <a:rPr lang="en-IN" dirty="0" err="1"/>
              <a:t>xvzf</a:t>
            </a:r>
            <a:r>
              <a:rPr lang="en-IN" dirty="0"/>
              <a:t> apache-tomcat-9.0.70.tar.gz</a:t>
            </a:r>
          </a:p>
          <a:p>
            <a:endParaRPr lang="en-IN" dirty="0"/>
          </a:p>
          <a:p>
            <a:r>
              <a:rPr lang="en-IN" dirty="0"/>
              <a:t>RUN mv apache-tomcat-9.0.70/* /opt/tomcat</a:t>
            </a:r>
          </a:p>
          <a:p>
            <a:endParaRPr lang="en-IN" dirty="0"/>
          </a:p>
          <a:p>
            <a:r>
              <a:rPr lang="en-IN" dirty="0"/>
              <a:t>EXPOSE 8080</a:t>
            </a:r>
          </a:p>
          <a:p>
            <a:endParaRPr lang="en-IN" dirty="0"/>
          </a:p>
          <a:p>
            <a:r>
              <a:rPr lang="en-IN" dirty="0"/>
              <a:t>CMD ["/opt/tomcat/bin/catalina.sh", "run"]</a:t>
            </a:r>
          </a:p>
        </p:txBody>
      </p:sp>
    </p:spTree>
    <p:extLst>
      <p:ext uri="{BB962C8B-B14F-4D97-AF65-F5344CB8AC3E}">
        <p14:creationId xmlns:p14="http://schemas.microsoft.com/office/powerpoint/2010/main" val="2753456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A975-4174-82B0-8E95-7E7C0B5F24D3}"/>
              </a:ext>
            </a:extLst>
          </p:cNvPr>
          <p:cNvSpPr>
            <a:spLocks noGrp="1"/>
          </p:cNvSpPr>
          <p:nvPr>
            <p:ph type="title"/>
          </p:nvPr>
        </p:nvSpPr>
        <p:spPr/>
        <p:txBody>
          <a:bodyPr/>
          <a:lstStyle/>
          <a:p>
            <a:r>
              <a:rPr lang="en-IN" dirty="0"/>
              <a:t>Build and Run the Image/Container</a:t>
            </a:r>
          </a:p>
        </p:txBody>
      </p:sp>
      <p:sp>
        <p:nvSpPr>
          <p:cNvPr id="3" name="Content Placeholder 2">
            <a:extLst>
              <a:ext uri="{FF2B5EF4-FFF2-40B4-BE49-F238E27FC236}">
                <a16:creationId xmlns:a16="http://schemas.microsoft.com/office/drawing/2014/main" id="{F24D1696-9340-B754-456D-0041D44D19C4}"/>
              </a:ext>
            </a:extLst>
          </p:cNvPr>
          <p:cNvSpPr>
            <a:spLocks noGrp="1"/>
          </p:cNvSpPr>
          <p:nvPr>
            <p:ph idx="1"/>
          </p:nvPr>
        </p:nvSpPr>
        <p:spPr/>
        <p:txBody>
          <a:bodyPr/>
          <a:lstStyle/>
          <a:p>
            <a:r>
              <a:rPr lang="en-IN" dirty="0"/>
              <a:t>docker build –t tomcat-centos .</a:t>
            </a:r>
          </a:p>
          <a:p>
            <a:endParaRPr lang="en-IN" dirty="0"/>
          </a:p>
          <a:p>
            <a:r>
              <a:rPr lang="en-US" dirty="0"/>
              <a:t>docker run -p 8080:8080 tomcat-centos</a:t>
            </a:r>
            <a:endParaRPr lang="en-IN" dirty="0"/>
          </a:p>
          <a:p>
            <a:endParaRPr lang="en-IN" dirty="0"/>
          </a:p>
          <a:p>
            <a:r>
              <a:rPr lang="en-IN" dirty="0"/>
              <a:t>Open browser and test: localhost:8080</a:t>
            </a:r>
          </a:p>
        </p:txBody>
      </p:sp>
    </p:spTree>
    <p:extLst>
      <p:ext uri="{BB962C8B-B14F-4D97-AF65-F5344CB8AC3E}">
        <p14:creationId xmlns:p14="http://schemas.microsoft.com/office/powerpoint/2010/main" val="3296304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9A508-97C4-1595-6862-F61F64C83B8D}"/>
              </a:ext>
            </a:extLst>
          </p:cNvPr>
          <p:cNvSpPr>
            <a:spLocks noGrp="1"/>
          </p:cNvSpPr>
          <p:nvPr>
            <p:ph type="title"/>
          </p:nvPr>
        </p:nvSpPr>
        <p:spPr/>
        <p:txBody>
          <a:bodyPr/>
          <a:lstStyle/>
          <a:p>
            <a:r>
              <a:rPr lang="en-IN" dirty="0"/>
              <a:t>‘Hello World’ in Python</a:t>
            </a:r>
          </a:p>
        </p:txBody>
      </p:sp>
      <p:sp>
        <p:nvSpPr>
          <p:cNvPr id="5" name="Text Placeholder 4">
            <a:extLst>
              <a:ext uri="{FF2B5EF4-FFF2-40B4-BE49-F238E27FC236}">
                <a16:creationId xmlns:a16="http://schemas.microsoft.com/office/drawing/2014/main" id="{EB6EFFB5-280C-170C-19ED-027D31F277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14336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9DB7A-673E-A9BE-C92A-2EDA8E63E05E}"/>
              </a:ext>
            </a:extLst>
          </p:cNvPr>
          <p:cNvSpPr>
            <a:spLocks noGrp="1"/>
          </p:cNvSpPr>
          <p:nvPr>
            <p:ph type="title"/>
          </p:nvPr>
        </p:nvSpPr>
        <p:spPr/>
        <p:txBody>
          <a:bodyPr>
            <a:noAutofit/>
          </a:bodyPr>
          <a:lstStyle/>
          <a:p>
            <a:r>
              <a:rPr lang="en-IN" sz="3600" dirty="0"/>
              <a:t>Create hello_world.py (</a:t>
            </a:r>
            <a:r>
              <a:rPr lang="en-US" sz="3600" dirty="0"/>
              <a:t>C:\lectures\CDAC\Cloud\docker\hello-world-python)</a:t>
            </a:r>
            <a:endParaRPr lang="en-IN" sz="3600" dirty="0"/>
          </a:p>
        </p:txBody>
      </p:sp>
      <p:sp>
        <p:nvSpPr>
          <p:cNvPr id="5" name="Content Placeholder 4">
            <a:extLst>
              <a:ext uri="{FF2B5EF4-FFF2-40B4-BE49-F238E27FC236}">
                <a16:creationId xmlns:a16="http://schemas.microsoft.com/office/drawing/2014/main" id="{EAA7FCD0-B6D4-AA4A-F6B3-C612413C0E6D}"/>
              </a:ext>
            </a:extLst>
          </p:cNvPr>
          <p:cNvSpPr>
            <a:spLocks noGrp="1"/>
          </p:cNvSpPr>
          <p:nvPr>
            <p:ph idx="1"/>
          </p:nvPr>
        </p:nvSpPr>
        <p:spPr/>
        <p:txBody>
          <a:bodyPr/>
          <a:lstStyle/>
          <a:p>
            <a:r>
              <a:rPr lang="en-US" dirty="0"/>
              <a:t>from time import sleep</a:t>
            </a:r>
          </a:p>
          <a:p>
            <a:endParaRPr lang="en-US" dirty="0"/>
          </a:p>
          <a:p>
            <a:r>
              <a:rPr lang="en-US" dirty="0"/>
              <a:t># the program will print hello world</a:t>
            </a:r>
          </a:p>
          <a:p>
            <a:r>
              <a:rPr lang="en-US" dirty="0"/>
              <a:t>#  every 1 second forever</a:t>
            </a:r>
          </a:p>
          <a:p>
            <a:r>
              <a:rPr lang="en-US" dirty="0"/>
              <a:t>while True:</a:t>
            </a:r>
          </a:p>
          <a:p>
            <a:r>
              <a:rPr lang="en-US" dirty="0"/>
              <a:t>    print("Hello, World")</a:t>
            </a:r>
          </a:p>
          <a:p>
            <a:r>
              <a:rPr lang="en-US" dirty="0"/>
              <a:t>    sleep(1)</a:t>
            </a:r>
            <a:endParaRPr lang="en-IN" dirty="0"/>
          </a:p>
        </p:txBody>
      </p:sp>
    </p:spTree>
    <p:extLst>
      <p:ext uri="{BB962C8B-B14F-4D97-AF65-F5344CB8AC3E}">
        <p14:creationId xmlns:p14="http://schemas.microsoft.com/office/powerpoint/2010/main" val="2497915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5F4A-D49A-A02F-F729-C8689B0C1B6E}"/>
              </a:ext>
            </a:extLst>
          </p:cNvPr>
          <p:cNvSpPr>
            <a:spLocks noGrp="1"/>
          </p:cNvSpPr>
          <p:nvPr>
            <p:ph type="title"/>
          </p:nvPr>
        </p:nvSpPr>
        <p:spPr/>
        <p:txBody>
          <a:bodyPr/>
          <a:lstStyle/>
          <a:p>
            <a:r>
              <a:rPr lang="en-IN" dirty="0" err="1"/>
              <a:t>Dockerfile</a:t>
            </a:r>
            <a:endParaRPr lang="en-IN" dirty="0"/>
          </a:p>
        </p:txBody>
      </p:sp>
      <p:sp>
        <p:nvSpPr>
          <p:cNvPr id="3" name="Content Placeholder 2">
            <a:extLst>
              <a:ext uri="{FF2B5EF4-FFF2-40B4-BE49-F238E27FC236}">
                <a16:creationId xmlns:a16="http://schemas.microsoft.com/office/drawing/2014/main" id="{5F4EFF6F-7FB4-1242-B00E-89F900B508A9}"/>
              </a:ext>
            </a:extLst>
          </p:cNvPr>
          <p:cNvSpPr>
            <a:spLocks noGrp="1"/>
          </p:cNvSpPr>
          <p:nvPr>
            <p:ph idx="1"/>
          </p:nvPr>
        </p:nvSpPr>
        <p:spPr/>
        <p:txBody>
          <a:bodyPr/>
          <a:lstStyle/>
          <a:p>
            <a:r>
              <a:rPr lang="en-IN" dirty="0"/>
              <a:t>FROM python:3</a:t>
            </a:r>
          </a:p>
          <a:p>
            <a:r>
              <a:rPr lang="en-IN" dirty="0"/>
              <a:t>ADD hello_world.py .</a:t>
            </a:r>
          </a:p>
          <a:p>
            <a:r>
              <a:rPr lang="en-IN" dirty="0"/>
              <a:t>CMD ["python", "-u", "hello_world.py"]</a:t>
            </a:r>
          </a:p>
        </p:txBody>
      </p:sp>
    </p:spTree>
    <p:extLst>
      <p:ext uri="{BB962C8B-B14F-4D97-AF65-F5344CB8AC3E}">
        <p14:creationId xmlns:p14="http://schemas.microsoft.com/office/powerpoint/2010/main" val="99167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1BCE-6E19-F7BF-0BA4-536D5F90AB35}"/>
              </a:ext>
            </a:extLst>
          </p:cNvPr>
          <p:cNvSpPr>
            <a:spLocks noGrp="1"/>
          </p:cNvSpPr>
          <p:nvPr>
            <p:ph type="title"/>
          </p:nvPr>
        </p:nvSpPr>
        <p:spPr/>
        <p:txBody>
          <a:bodyPr/>
          <a:lstStyle/>
          <a:p>
            <a:r>
              <a:rPr lang="en-IN" dirty="0"/>
              <a:t>Why </a:t>
            </a:r>
            <a:r>
              <a:rPr lang="en-IN" i="1" dirty="0"/>
              <a:t>From python: 3</a:t>
            </a:r>
            <a:r>
              <a:rPr lang="en-IN" dirty="0"/>
              <a:t>?</a:t>
            </a:r>
            <a:endParaRPr lang="en-IN" i="1" dirty="0"/>
          </a:p>
        </p:txBody>
      </p:sp>
      <p:sp>
        <p:nvSpPr>
          <p:cNvPr id="3" name="Content Placeholder 2">
            <a:extLst>
              <a:ext uri="{FF2B5EF4-FFF2-40B4-BE49-F238E27FC236}">
                <a16:creationId xmlns:a16="http://schemas.microsoft.com/office/drawing/2014/main" id="{43D4C3AD-900B-86EB-CE32-B22ED24DB6B0}"/>
              </a:ext>
            </a:extLst>
          </p:cNvPr>
          <p:cNvSpPr>
            <a:spLocks noGrp="1"/>
          </p:cNvSpPr>
          <p:nvPr>
            <p:ph idx="1"/>
          </p:nvPr>
        </p:nvSpPr>
        <p:spPr/>
        <p:txBody>
          <a:bodyPr/>
          <a:lstStyle/>
          <a:p>
            <a:r>
              <a:rPr lang="en-US" dirty="0"/>
              <a:t> FROM python:3 </a:t>
            </a:r>
          </a:p>
          <a:p>
            <a:pPr lvl="1"/>
            <a:r>
              <a:rPr lang="en-US" dirty="0"/>
              <a:t>This is your base image, the starting point. </a:t>
            </a:r>
          </a:p>
          <a:p>
            <a:pPr lvl="1"/>
            <a:r>
              <a:rPr lang="en-US" dirty="0"/>
              <a:t>In this case, it is the official image from the Python Software Foundation and has Python:3 installed. </a:t>
            </a:r>
          </a:p>
          <a:p>
            <a:pPr lvl="1"/>
            <a:r>
              <a:rPr lang="en-US" dirty="0"/>
              <a:t>That means we don’t have to install any framework; it’s already included with this base image.</a:t>
            </a:r>
            <a:endParaRPr lang="en-IN" dirty="0"/>
          </a:p>
        </p:txBody>
      </p:sp>
    </p:spTree>
    <p:extLst>
      <p:ext uri="{BB962C8B-B14F-4D97-AF65-F5344CB8AC3E}">
        <p14:creationId xmlns:p14="http://schemas.microsoft.com/office/powerpoint/2010/main" val="1846104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4AC3-8FF8-20DC-943C-B4FAC8C204B2}"/>
              </a:ext>
            </a:extLst>
          </p:cNvPr>
          <p:cNvSpPr>
            <a:spLocks noGrp="1"/>
          </p:cNvSpPr>
          <p:nvPr>
            <p:ph type="title"/>
          </p:nvPr>
        </p:nvSpPr>
        <p:spPr/>
        <p:txBody>
          <a:bodyPr/>
          <a:lstStyle/>
          <a:p>
            <a:r>
              <a:rPr lang="en-IN" dirty="0"/>
              <a:t>Running the Docker image</a:t>
            </a:r>
          </a:p>
        </p:txBody>
      </p:sp>
      <p:sp>
        <p:nvSpPr>
          <p:cNvPr id="3" name="Content Placeholder 2">
            <a:extLst>
              <a:ext uri="{FF2B5EF4-FFF2-40B4-BE49-F238E27FC236}">
                <a16:creationId xmlns:a16="http://schemas.microsoft.com/office/drawing/2014/main" id="{FA9ED4BF-DF55-F8E2-61ED-2B18DD71D135}"/>
              </a:ext>
            </a:extLst>
          </p:cNvPr>
          <p:cNvSpPr>
            <a:spLocks noGrp="1"/>
          </p:cNvSpPr>
          <p:nvPr>
            <p:ph idx="1"/>
          </p:nvPr>
        </p:nvSpPr>
        <p:spPr/>
        <p:txBody>
          <a:bodyPr/>
          <a:lstStyle/>
          <a:p>
            <a:r>
              <a:rPr lang="en-IN" b="1" dirty="0"/>
              <a:t>docker build -t </a:t>
            </a:r>
            <a:r>
              <a:rPr lang="en-IN" b="1" dirty="0" err="1"/>
              <a:t>hello_world</a:t>
            </a:r>
            <a:r>
              <a:rPr lang="en-IN" b="1" dirty="0"/>
              <a:t> .</a:t>
            </a:r>
          </a:p>
          <a:p>
            <a:endParaRPr lang="en-IN" dirty="0"/>
          </a:p>
          <a:p>
            <a:endParaRPr lang="en-IN" dirty="0"/>
          </a:p>
          <a:p>
            <a:endParaRPr lang="en-IN" dirty="0"/>
          </a:p>
          <a:p>
            <a:endParaRPr lang="en-IN" dirty="0"/>
          </a:p>
          <a:p>
            <a:endParaRPr lang="en-IN" dirty="0"/>
          </a:p>
          <a:p>
            <a:r>
              <a:rPr lang="en-IN" dirty="0"/>
              <a:t>Verify image creation: </a:t>
            </a:r>
            <a:r>
              <a:rPr lang="en-IN" b="1" dirty="0"/>
              <a:t>docker images</a:t>
            </a:r>
            <a:endParaRPr lang="en-IN" dirty="0"/>
          </a:p>
        </p:txBody>
      </p:sp>
      <p:pic>
        <p:nvPicPr>
          <p:cNvPr id="5" name="Picture 4">
            <a:extLst>
              <a:ext uri="{FF2B5EF4-FFF2-40B4-BE49-F238E27FC236}">
                <a16:creationId xmlns:a16="http://schemas.microsoft.com/office/drawing/2014/main" id="{AEB6C8B2-DA90-83D9-5CB0-B3379DCB4141}"/>
              </a:ext>
            </a:extLst>
          </p:cNvPr>
          <p:cNvPicPr>
            <a:picLocks noChangeAspect="1"/>
          </p:cNvPicPr>
          <p:nvPr/>
        </p:nvPicPr>
        <p:blipFill>
          <a:blip r:embed="rId2"/>
          <a:stretch>
            <a:fillRect/>
          </a:stretch>
        </p:blipFill>
        <p:spPr>
          <a:xfrm>
            <a:off x="847455" y="2762450"/>
            <a:ext cx="10497089" cy="1949550"/>
          </a:xfrm>
          <a:prstGeom prst="rect">
            <a:avLst/>
          </a:prstGeom>
        </p:spPr>
      </p:pic>
    </p:spTree>
    <p:extLst>
      <p:ext uri="{BB962C8B-B14F-4D97-AF65-F5344CB8AC3E}">
        <p14:creationId xmlns:p14="http://schemas.microsoft.com/office/powerpoint/2010/main" val="337297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4A0B-3BFB-2FF3-FE37-98A8E4071761}"/>
              </a:ext>
            </a:extLst>
          </p:cNvPr>
          <p:cNvSpPr>
            <a:spLocks noGrp="1"/>
          </p:cNvSpPr>
          <p:nvPr>
            <p:ph type="title"/>
          </p:nvPr>
        </p:nvSpPr>
        <p:spPr/>
        <p:txBody>
          <a:bodyPr/>
          <a:lstStyle/>
          <a:p>
            <a:r>
              <a:rPr lang="en-IN" dirty="0"/>
              <a:t>Running the Container</a:t>
            </a:r>
          </a:p>
        </p:txBody>
      </p:sp>
      <p:sp>
        <p:nvSpPr>
          <p:cNvPr id="3" name="Content Placeholder 2">
            <a:extLst>
              <a:ext uri="{FF2B5EF4-FFF2-40B4-BE49-F238E27FC236}">
                <a16:creationId xmlns:a16="http://schemas.microsoft.com/office/drawing/2014/main" id="{104931D6-43E8-1391-39C4-CF99E8C806D0}"/>
              </a:ext>
            </a:extLst>
          </p:cNvPr>
          <p:cNvSpPr>
            <a:spLocks noGrp="1"/>
          </p:cNvSpPr>
          <p:nvPr>
            <p:ph idx="1"/>
          </p:nvPr>
        </p:nvSpPr>
        <p:spPr/>
        <p:txBody>
          <a:bodyPr/>
          <a:lstStyle/>
          <a:p>
            <a:r>
              <a:rPr lang="en-IN" b="1" dirty="0"/>
              <a:t>docker run </a:t>
            </a:r>
            <a:r>
              <a:rPr lang="en-IN" b="1" dirty="0" err="1"/>
              <a:t>hello_world</a:t>
            </a:r>
            <a:endParaRPr lang="en-IN" b="1" dirty="0"/>
          </a:p>
          <a:p>
            <a:endParaRPr lang="en-IN" b="1" dirty="0"/>
          </a:p>
          <a:p>
            <a:endParaRPr lang="en-IN" b="1" dirty="0"/>
          </a:p>
          <a:p>
            <a:endParaRPr lang="en-IN" b="1" dirty="0"/>
          </a:p>
          <a:p>
            <a:endParaRPr lang="en-IN" b="1" dirty="0"/>
          </a:p>
          <a:p>
            <a:endParaRPr lang="en-IN" b="1" dirty="0"/>
          </a:p>
          <a:p>
            <a:r>
              <a:rPr lang="en-IN" dirty="0"/>
              <a:t>Will get into an endless loop – How to break? See next slide</a:t>
            </a:r>
          </a:p>
        </p:txBody>
      </p:sp>
      <p:pic>
        <p:nvPicPr>
          <p:cNvPr id="5" name="Picture 4">
            <a:extLst>
              <a:ext uri="{FF2B5EF4-FFF2-40B4-BE49-F238E27FC236}">
                <a16:creationId xmlns:a16="http://schemas.microsoft.com/office/drawing/2014/main" id="{6EC44ED5-1AFA-5E4A-4FC4-6F92A7303535}"/>
              </a:ext>
            </a:extLst>
          </p:cNvPr>
          <p:cNvPicPr>
            <a:picLocks noChangeAspect="1"/>
          </p:cNvPicPr>
          <p:nvPr/>
        </p:nvPicPr>
        <p:blipFill>
          <a:blip r:embed="rId2"/>
          <a:stretch>
            <a:fillRect/>
          </a:stretch>
        </p:blipFill>
        <p:spPr>
          <a:xfrm>
            <a:off x="1114323" y="2533604"/>
            <a:ext cx="9531840" cy="1790792"/>
          </a:xfrm>
          <a:prstGeom prst="rect">
            <a:avLst/>
          </a:prstGeom>
        </p:spPr>
      </p:pic>
    </p:spTree>
    <p:extLst>
      <p:ext uri="{BB962C8B-B14F-4D97-AF65-F5344CB8AC3E}">
        <p14:creationId xmlns:p14="http://schemas.microsoft.com/office/powerpoint/2010/main" val="4037308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86A4-8F21-29EC-EB41-C83A5739EA2D}"/>
              </a:ext>
            </a:extLst>
          </p:cNvPr>
          <p:cNvSpPr>
            <a:spLocks noGrp="1"/>
          </p:cNvSpPr>
          <p:nvPr>
            <p:ph type="title"/>
          </p:nvPr>
        </p:nvSpPr>
        <p:spPr/>
        <p:txBody>
          <a:bodyPr/>
          <a:lstStyle/>
          <a:p>
            <a:r>
              <a:rPr lang="en-IN" dirty="0"/>
              <a:t>Breaking the endless loop</a:t>
            </a:r>
          </a:p>
        </p:txBody>
      </p:sp>
      <p:sp>
        <p:nvSpPr>
          <p:cNvPr id="3" name="Content Placeholder 2">
            <a:extLst>
              <a:ext uri="{FF2B5EF4-FFF2-40B4-BE49-F238E27FC236}">
                <a16:creationId xmlns:a16="http://schemas.microsoft.com/office/drawing/2014/main" id="{F5ADE329-3C91-7860-7F97-5C339D1B1ED3}"/>
              </a:ext>
            </a:extLst>
          </p:cNvPr>
          <p:cNvSpPr>
            <a:spLocks noGrp="1"/>
          </p:cNvSpPr>
          <p:nvPr>
            <p:ph idx="1"/>
          </p:nvPr>
        </p:nvSpPr>
        <p:spPr/>
        <p:txBody>
          <a:bodyPr/>
          <a:lstStyle/>
          <a:p>
            <a:r>
              <a:rPr lang="en-IN" dirty="0"/>
              <a:t>Open a second command prompt to know the id of the endlessly running container: </a:t>
            </a:r>
            <a:r>
              <a:rPr lang="en-IN" b="1" dirty="0"/>
              <a:t>docker container ls</a:t>
            </a:r>
          </a:p>
          <a:p>
            <a:endParaRPr lang="en-IN" b="1" dirty="0"/>
          </a:p>
          <a:p>
            <a:endParaRPr lang="en-IN" b="1" dirty="0"/>
          </a:p>
          <a:p>
            <a:endParaRPr lang="en-IN" b="1" dirty="0"/>
          </a:p>
          <a:p>
            <a:r>
              <a:rPr lang="en-IN" dirty="0"/>
              <a:t>Stop that container: </a:t>
            </a:r>
            <a:r>
              <a:rPr lang="en-IN" b="1" dirty="0"/>
              <a:t>docker container stop 87</a:t>
            </a:r>
            <a:r>
              <a:rPr lang="en-IN" dirty="0"/>
              <a:t> (and then verify that the loop in the first command prompt has ended after this)</a:t>
            </a:r>
            <a:endParaRPr lang="en-IN" b="1" dirty="0"/>
          </a:p>
          <a:p>
            <a:endParaRPr lang="en-IN" b="1" dirty="0"/>
          </a:p>
        </p:txBody>
      </p:sp>
      <p:pic>
        <p:nvPicPr>
          <p:cNvPr id="5" name="Picture 4">
            <a:extLst>
              <a:ext uri="{FF2B5EF4-FFF2-40B4-BE49-F238E27FC236}">
                <a16:creationId xmlns:a16="http://schemas.microsoft.com/office/drawing/2014/main" id="{E8C20105-AE9F-69E8-F100-A61B72705939}"/>
              </a:ext>
            </a:extLst>
          </p:cNvPr>
          <p:cNvPicPr>
            <a:picLocks noChangeAspect="1"/>
          </p:cNvPicPr>
          <p:nvPr/>
        </p:nvPicPr>
        <p:blipFill>
          <a:blip r:embed="rId2"/>
          <a:stretch>
            <a:fillRect/>
          </a:stretch>
        </p:blipFill>
        <p:spPr>
          <a:xfrm>
            <a:off x="821076" y="2695364"/>
            <a:ext cx="10939460" cy="1467272"/>
          </a:xfrm>
          <a:prstGeom prst="rect">
            <a:avLst/>
          </a:prstGeom>
        </p:spPr>
      </p:pic>
      <p:pic>
        <p:nvPicPr>
          <p:cNvPr id="9" name="Picture 8">
            <a:extLst>
              <a:ext uri="{FF2B5EF4-FFF2-40B4-BE49-F238E27FC236}">
                <a16:creationId xmlns:a16="http://schemas.microsoft.com/office/drawing/2014/main" id="{59CAB7BE-1345-52C1-40F1-BD9CC9DE9040}"/>
              </a:ext>
            </a:extLst>
          </p:cNvPr>
          <p:cNvPicPr>
            <a:picLocks noChangeAspect="1"/>
          </p:cNvPicPr>
          <p:nvPr/>
        </p:nvPicPr>
        <p:blipFill>
          <a:blip r:embed="rId3"/>
          <a:stretch>
            <a:fillRect/>
          </a:stretch>
        </p:blipFill>
        <p:spPr>
          <a:xfrm>
            <a:off x="2818450" y="5167312"/>
            <a:ext cx="3657788" cy="869995"/>
          </a:xfrm>
          <a:prstGeom prst="rect">
            <a:avLst/>
          </a:prstGeom>
        </p:spPr>
      </p:pic>
    </p:spTree>
    <p:extLst>
      <p:ext uri="{BB962C8B-B14F-4D97-AF65-F5344CB8AC3E}">
        <p14:creationId xmlns:p14="http://schemas.microsoft.com/office/powerpoint/2010/main" val="177351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9A508-97C4-1595-6862-F61F64C83B8D}"/>
              </a:ext>
            </a:extLst>
          </p:cNvPr>
          <p:cNvSpPr>
            <a:spLocks noGrp="1"/>
          </p:cNvSpPr>
          <p:nvPr>
            <p:ph type="title"/>
          </p:nvPr>
        </p:nvSpPr>
        <p:spPr/>
        <p:txBody>
          <a:bodyPr/>
          <a:lstStyle/>
          <a:p>
            <a:r>
              <a:rPr lang="en-IN" dirty="0"/>
              <a:t>‘Hello World’ in Python Flask</a:t>
            </a:r>
          </a:p>
        </p:txBody>
      </p:sp>
      <p:sp>
        <p:nvSpPr>
          <p:cNvPr id="5" name="Text Placeholder 4">
            <a:extLst>
              <a:ext uri="{FF2B5EF4-FFF2-40B4-BE49-F238E27FC236}">
                <a16:creationId xmlns:a16="http://schemas.microsoft.com/office/drawing/2014/main" id="{EB6EFFB5-280C-170C-19ED-027D31F277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4606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EADB4-CD9F-9EDC-C73C-20E31B06AFD9}"/>
              </a:ext>
            </a:extLst>
          </p:cNvPr>
          <p:cNvSpPr>
            <a:spLocks noGrp="1"/>
          </p:cNvSpPr>
          <p:nvPr>
            <p:ph type="title"/>
          </p:nvPr>
        </p:nvSpPr>
        <p:spPr/>
        <p:txBody>
          <a:bodyPr/>
          <a:lstStyle/>
          <a:p>
            <a:r>
              <a:rPr lang="en-IN" dirty="0"/>
              <a:t>Background – 3</a:t>
            </a:r>
          </a:p>
        </p:txBody>
      </p:sp>
      <p:sp>
        <p:nvSpPr>
          <p:cNvPr id="3" name="Content Placeholder 2">
            <a:extLst>
              <a:ext uri="{FF2B5EF4-FFF2-40B4-BE49-F238E27FC236}">
                <a16:creationId xmlns:a16="http://schemas.microsoft.com/office/drawing/2014/main" id="{899BF783-C178-1DC2-6F0C-1D152A009311}"/>
              </a:ext>
            </a:extLst>
          </p:cNvPr>
          <p:cNvSpPr>
            <a:spLocks noGrp="1"/>
          </p:cNvSpPr>
          <p:nvPr>
            <p:ph idx="1"/>
          </p:nvPr>
        </p:nvSpPr>
        <p:spPr/>
        <p:txBody>
          <a:bodyPr/>
          <a:lstStyle/>
          <a:p>
            <a:endParaRPr lang="en-IN"/>
          </a:p>
        </p:txBody>
      </p:sp>
      <p:pic>
        <p:nvPicPr>
          <p:cNvPr id="1028" name="Picture 4" descr="Production Server Migration Challenges - CodeProject">
            <a:extLst>
              <a:ext uri="{FF2B5EF4-FFF2-40B4-BE49-F238E27FC236}">
                <a16:creationId xmlns:a16="http://schemas.microsoft.com/office/drawing/2014/main" id="{546C71C4-B942-0279-A350-BD145008A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360" y="2705528"/>
            <a:ext cx="8783280" cy="2990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528C39-E734-8F8F-99EA-404FAFE84BEE}"/>
              </a:ext>
            </a:extLst>
          </p:cNvPr>
          <p:cNvSpPr txBox="1"/>
          <p:nvPr/>
        </p:nvSpPr>
        <p:spPr>
          <a:xfrm>
            <a:off x="4369941" y="1469714"/>
            <a:ext cx="3452117" cy="1015663"/>
          </a:xfrm>
          <a:prstGeom prst="rect">
            <a:avLst/>
          </a:prstGeom>
          <a:solidFill>
            <a:schemeClr val="accent4"/>
          </a:solidFill>
        </p:spPr>
        <p:txBody>
          <a:bodyPr wrap="square" rtlCol="0">
            <a:spAutoFit/>
          </a:bodyPr>
          <a:lstStyle/>
          <a:p>
            <a:r>
              <a:rPr lang="en-IN" sz="2000" b="1" dirty="0"/>
              <a:t>The same code works on Developers machines, but not on Test/Production servers!</a:t>
            </a:r>
          </a:p>
        </p:txBody>
      </p:sp>
    </p:spTree>
    <p:extLst>
      <p:ext uri="{BB962C8B-B14F-4D97-AF65-F5344CB8AC3E}">
        <p14:creationId xmlns:p14="http://schemas.microsoft.com/office/powerpoint/2010/main" val="2625465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A90714-542E-5A81-06E4-1AFC911ACDFA}"/>
              </a:ext>
            </a:extLst>
          </p:cNvPr>
          <p:cNvSpPr>
            <a:spLocks noGrp="1"/>
          </p:cNvSpPr>
          <p:nvPr>
            <p:ph type="title"/>
          </p:nvPr>
        </p:nvSpPr>
        <p:spPr/>
        <p:txBody>
          <a:bodyPr>
            <a:noAutofit/>
          </a:bodyPr>
          <a:lstStyle/>
          <a:p>
            <a:r>
              <a:rPr lang="en-IN" sz="3600" dirty="0"/>
              <a:t>hello_flask.py (</a:t>
            </a:r>
            <a:r>
              <a:rPr lang="en-US" sz="3600" dirty="0"/>
              <a:t>C:\lectures\CDAC\Cloud\docker\hello-world-python-flask)</a:t>
            </a:r>
            <a:endParaRPr lang="en-IN" sz="3600" dirty="0"/>
          </a:p>
        </p:txBody>
      </p:sp>
      <p:sp>
        <p:nvSpPr>
          <p:cNvPr id="5" name="Content Placeholder 4">
            <a:extLst>
              <a:ext uri="{FF2B5EF4-FFF2-40B4-BE49-F238E27FC236}">
                <a16:creationId xmlns:a16="http://schemas.microsoft.com/office/drawing/2014/main" id="{BCC6DE8D-3DA8-0122-3D39-EA3A80642EB3}"/>
              </a:ext>
            </a:extLst>
          </p:cNvPr>
          <p:cNvSpPr>
            <a:spLocks noGrp="1"/>
          </p:cNvSpPr>
          <p:nvPr>
            <p:ph idx="1"/>
          </p:nvPr>
        </p:nvSpPr>
        <p:spPr/>
        <p:txBody>
          <a:bodyPr/>
          <a:lstStyle/>
          <a:p>
            <a:r>
              <a:rPr lang="en-US" dirty="0"/>
              <a:t>from flask import Flask</a:t>
            </a:r>
          </a:p>
          <a:p>
            <a:r>
              <a:rPr lang="en-US" dirty="0" err="1"/>
              <a:t>helloflask</a:t>
            </a:r>
            <a:r>
              <a:rPr lang="en-US" dirty="0"/>
              <a:t> = Flask(__name__)</a:t>
            </a:r>
          </a:p>
          <a:p>
            <a:r>
              <a:rPr lang="en-US" dirty="0"/>
              <a:t>@helloflask.route("/")</a:t>
            </a:r>
          </a:p>
          <a:p>
            <a:r>
              <a:rPr lang="en-US" dirty="0"/>
              <a:t>def run():</a:t>
            </a:r>
          </a:p>
          <a:p>
            <a:r>
              <a:rPr lang="en-US" dirty="0"/>
              <a:t>    return "{\"message\":\"Hello Flask!\"}"</a:t>
            </a:r>
          </a:p>
          <a:p>
            <a:r>
              <a:rPr lang="en-US" dirty="0"/>
              <a:t>if __name__ == "__main__":</a:t>
            </a:r>
          </a:p>
          <a:p>
            <a:r>
              <a:rPr lang="en-US" dirty="0"/>
              <a:t>    </a:t>
            </a:r>
            <a:r>
              <a:rPr lang="en-US" dirty="0" err="1"/>
              <a:t>helloflask.run</a:t>
            </a:r>
            <a:r>
              <a:rPr lang="en-US" dirty="0"/>
              <a:t>(host="0.0.0.0", port=int("5000"), debug=True)</a:t>
            </a:r>
            <a:endParaRPr lang="en-IN" dirty="0"/>
          </a:p>
        </p:txBody>
      </p:sp>
    </p:spTree>
    <p:extLst>
      <p:ext uri="{BB962C8B-B14F-4D97-AF65-F5344CB8AC3E}">
        <p14:creationId xmlns:p14="http://schemas.microsoft.com/office/powerpoint/2010/main" val="1099039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FB71-ABFB-17C1-F803-6FA32957A53E}"/>
              </a:ext>
            </a:extLst>
          </p:cNvPr>
          <p:cNvSpPr>
            <a:spLocks noGrp="1"/>
          </p:cNvSpPr>
          <p:nvPr>
            <p:ph type="title"/>
          </p:nvPr>
        </p:nvSpPr>
        <p:spPr/>
        <p:txBody>
          <a:bodyPr/>
          <a:lstStyle/>
          <a:p>
            <a:r>
              <a:rPr lang="en-IN" dirty="0" err="1"/>
              <a:t>Dockerfile</a:t>
            </a:r>
            <a:endParaRPr lang="en-IN" dirty="0"/>
          </a:p>
        </p:txBody>
      </p:sp>
      <p:sp>
        <p:nvSpPr>
          <p:cNvPr id="3" name="Content Placeholder 2">
            <a:extLst>
              <a:ext uri="{FF2B5EF4-FFF2-40B4-BE49-F238E27FC236}">
                <a16:creationId xmlns:a16="http://schemas.microsoft.com/office/drawing/2014/main" id="{4BEED106-18BF-636B-ED8C-F3413FC84DF8}"/>
              </a:ext>
            </a:extLst>
          </p:cNvPr>
          <p:cNvSpPr>
            <a:spLocks noGrp="1"/>
          </p:cNvSpPr>
          <p:nvPr>
            <p:ph idx="1"/>
          </p:nvPr>
        </p:nvSpPr>
        <p:spPr/>
        <p:txBody>
          <a:bodyPr>
            <a:normAutofit lnSpcReduction="10000"/>
          </a:bodyPr>
          <a:lstStyle/>
          <a:p>
            <a:r>
              <a:rPr lang="en-IN" dirty="0"/>
              <a:t>FROM python:alpine3.10</a:t>
            </a:r>
          </a:p>
          <a:p>
            <a:r>
              <a:rPr lang="en-IN" dirty="0"/>
              <a:t>WORKDIR /app </a:t>
            </a:r>
          </a:p>
          <a:p>
            <a:r>
              <a:rPr lang="en-IN" dirty="0"/>
              <a:t>COPY </a:t>
            </a:r>
            <a:r>
              <a:rPr lang="en-IN"/>
              <a:t>.   </a:t>
            </a:r>
            <a:r>
              <a:rPr lang="en-IN" dirty="0"/>
              <a:t>/app</a:t>
            </a:r>
          </a:p>
          <a:p>
            <a:r>
              <a:rPr lang="en-IN" dirty="0"/>
              <a:t>RUN pip install -r requirements.txt</a:t>
            </a:r>
          </a:p>
          <a:p>
            <a:r>
              <a:rPr lang="en-IN" dirty="0"/>
              <a:t>EXPOSE 5000</a:t>
            </a:r>
          </a:p>
          <a:p>
            <a:r>
              <a:rPr lang="en-IN" dirty="0"/>
              <a:t>CMD python ./hello_flask.py</a:t>
            </a:r>
          </a:p>
          <a:p>
            <a:endParaRPr lang="en-IN" dirty="0"/>
          </a:p>
          <a:p>
            <a:r>
              <a:rPr lang="en-IN" dirty="0"/>
              <a:t>#COPY requirements.txt /app/requirements.txt</a:t>
            </a:r>
          </a:p>
          <a:p>
            <a:r>
              <a:rPr lang="en-IN" dirty="0"/>
              <a:t>#ENTRYPOINT ["python", "./hello_flask.py"]</a:t>
            </a:r>
          </a:p>
        </p:txBody>
      </p:sp>
    </p:spTree>
    <p:extLst>
      <p:ext uri="{BB962C8B-B14F-4D97-AF65-F5344CB8AC3E}">
        <p14:creationId xmlns:p14="http://schemas.microsoft.com/office/powerpoint/2010/main" val="1909030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A638-1CD3-07CC-EF7E-098245036E9B}"/>
              </a:ext>
            </a:extLst>
          </p:cNvPr>
          <p:cNvSpPr>
            <a:spLocks noGrp="1"/>
          </p:cNvSpPr>
          <p:nvPr>
            <p:ph type="title"/>
          </p:nvPr>
        </p:nvSpPr>
        <p:spPr/>
        <p:txBody>
          <a:bodyPr/>
          <a:lstStyle/>
          <a:p>
            <a:r>
              <a:rPr lang="en-IN" dirty="0"/>
              <a:t>requirements.txt</a:t>
            </a:r>
          </a:p>
        </p:txBody>
      </p:sp>
      <p:sp>
        <p:nvSpPr>
          <p:cNvPr id="3" name="Content Placeholder 2">
            <a:extLst>
              <a:ext uri="{FF2B5EF4-FFF2-40B4-BE49-F238E27FC236}">
                <a16:creationId xmlns:a16="http://schemas.microsoft.com/office/drawing/2014/main" id="{22D109E4-E1AD-1DA8-CCC6-53A38A367239}"/>
              </a:ext>
            </a:extLst>
          </p:cNvPr>
          <p:cNvSpPr>
            <a:spLocks noGrp="1"/>
          </p:cNvSpPr>
          <p:nvPr>
            <p:ph idx="1"/>
          </p:nvPr>
        </p:nvSpPr>
        <p:spPr/>
        <p:txBody>
          <a:bodyPr/>
          <a:lstStyle/>
          <a:p>
            <a:r>
              <a:rPr lang="en-IN" dirty="0"/>
              <a:t>flask</a:t>
            </a:r>
          </a:p>
        </p:txBody>
      </p:sp>
    </p:spTree>
    <p:extLst>
      <p:ext uri="{BB962C8B-B14F-4D97-AF65-F5344CB8AC3E}">
        <p14:creationId xmlns:p14="http://schemas.microsoft.com/office/powerpoint/2010/main" val="2617331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82EF-13B6-1487-60BF-1CCB8DA1A821}"/>
              </a:ext>
            </a:extLst>
          </p:cNvPr>
          <p:cNvSpPr>
            <a:spLocks noGrp="1"/>
          </p:cNvSpPr>
          <p:nvPr>
            <p:ph type="title"/>
          </p:nvPr>
        </p:nvSpPr>
        <p:spPr/>
        <p:txBody>
          <a:bodyPr/>
          <a:lstStyle/>
          <a:p>
            <a:r>
              <a:rPr lang="en-IN" dirty="0"/>
              <a:t>Build image</a:t>
            </a:r>
          </a:p>
        </p:txBody>
      </p:sp>
      <p:sp>
        <p:nvSpPr>
          <p:cNvPr id="3" name="Content Placeholder 2">
            <a:extLst>
              <a:ext uri="{FF2B5EF4-FFF2-40B4-BE49-F238E27FC236}">
                <a16:creationId xmlns:a16="http://schemas.microsoft.com/office/drawing/2014/main" id="{0D2A5FCB-C333-F18C-68BD-85645AC68440}"/>
              </a:ext>
            </a:extLst>
          </p:cNvPr>
          <p:cNvSpPr>
            <a:spLocks noGrp="1"/>
          </p:cNvSpPr>
          <p:nvPr>
            <p:ph idx="1"/>
          </p:nvPr>
        </p:nvSpPr>
        <p:spPr/>
        <p:txBody>
          <a:bodyPr/>
          <a:lstStyle/>
          <a:p>
            <a:r>
              <a:rPr lang="en-IN" b="1" dirty="0"/>
              <a:t>docker build -t </a:t>
            </a:r>
            <a:r>
              <a:rPr lang="en-IN" b="1" dirty="0" err="1"/>
              <a:t>hello_flask</a:t>
            </a:r>
            <a:r>
              <a:rPr lang="en-IN" b="1" dirty="0"/>
              <a:t> .</a:t>
            </a:r>
          </a:p>
        </p:txBody>
      </p:sp>
      <p:pic>
        <p:nvPicPr>
          <p:cNvPr id="7" name="Picture 6">
            <a:extLst>
              <a:ext uri="{FF2B5EF4-FFF2-40B4-BE49-F238E27FC236}">
                <a16:creationId xmlns:a16="http://schemas.microsoft.com/office/drawing/2014/main" id="{09D06BEE-EEAE-0AD9-DC57-A7A2F8FEB12F}"/>
              </a:ext>
            </a:extLst>
          </p:cNvPr>
          <p:cNvPicPr>
            <a:picLocks noChangeAspect="1"/>
          </p:cNvPicPr>
          <p:nvPr/>
        </p:nvPicPr>
        <p:blipFill>
          <a:blip r:embed="rId2"/>
          <a:stretch>
            <a:fillRect/>
          </a:stretch>
        </p:blipFill>
        <p:spPr>
          <a:xfrm>
            <a:off x="482311" y="2371670"/>
            <a:ext cx="11227377" cy="2114659"/>
          </a:xfrm>
          <a:prstGeom prst="rect">
            <a:avLst/>
          </a:prstGeom>
        </p:spPr>
      </p:pic>
    </p:spTree>
    <p:extLst>
      <p:ext uri="{BB962C8B-B14F-4D97-AF65-F5344CB8AC3E}">
        <p14:creationId xmlns:p14="http://schemas.microsoft.com/office/powerpoint/2010/main" val="3729389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3956-EF4B-4B29-344F-D38E790E50EF}"/>
              </a:ext>
            </a:extLst>
          </p:cNvPr>
          <p:cNvSpPr>
            <a:spLocks noGrp="1"/>
          </p:cNvSpPr>
          <p:nvPr>
            <p:ph type="title"/>
          </p:nvPr>
        </p:nvSpPr>
        <p:spPr/>
        <p:txBody>
          <a:bodyPr/>
          <a:lstStyle/>
          <a:p>
            <a:r>
              <a:rPr lang="en-IN" dirty="0"/>
              <a:t>Execute</a:t>
            </a:r>
          </a:p>
        </p:txBody>
      </p:sp>
      <p:sp>
        <p:nvSpPr>
          <p:cNvPr id="3" name="Content Placeholder 2">
            <a:extLst>
              <a:ext uri="{FF2B5EF4-FFF2-40B4-BE49-F238E27FC236}">
                <a16:creationId xmlns:a16="http://schemas.microsoft.com/office/drawing/2014/main" id="{0FBB099C-6314-C45E-2153-F853B7652D54}"/>
              </a:ext>
            </a:extLst>
          </p:cNvPr>
          <p:cNvSpPr>
            <a:spLocks noGrp="1"/>
          </p:cNvSpPr>
          <p:nvPr>
            <p:ph idx="1"/>
          </p:nvPr>
        </p:nvSpPr>
        <p:spPr/>
        <p:txBody>
          <a:bodyPr/>
          <a:lstStyle/>
          <a:p>
            <a:r>
              <a:rPr lang="en-IN" b="1" dirty="0"/>
              <a:t>docker run -d -p 5000:5000 </a:t>
            </a:r>
            <a:r>
              <a:rPr lang="en-IN" b="1" dirty="0" err="1"/>
              <a:t>hello_flask</a:t>
            </a:r>
            <a:endParaRPr lang="en-IN" b="1" dirty="0"/>
          </a:p>
        </p:txBody>
      </p:sp>
      <p:pic>
        <p:nvPicPr>
          <p:cNvPr id="5" name="Picture 4">
            <a:extLst>
              <a:ext uri="{FF2B5EF4-FFF2-40B4-BE49-F238E27FC236}">
                <a16:creationId xmlns:a16="http://schemas.microsoft.com/office/drawing/2014/main" id="{2AB1CB8B-EC54-19FC-A5ED-15DFE4AD2923}"/>
              </a:ext>
            </a:extLst>
          </p:cNvPr>
          <p:cNvPicPr>
            <a:picLocks noChangeAspect="1"/>
          </p:cNvPicPr>
          <p:nvPr/>
        </p:nvPicPr>
        <p:blipFill>
          <a:blip r:embed="rId2"/>
          <a:stretch>
            <a:fillRect/>
          </a:stretch>
        </p:blipFill>
        <p:spPr>
          <a:xfrm>
            <a:off x="585627" y="2593365"/>
            <a:ext cx="11020746" cy="948651"/>
          </a:xfrm>
          <a:prstGeom prst="rect">
            <a:avLst/>
          </a:prstGeom>
        </p:spPr>
      </p:pic>
      <p:pic>
        <p:nvPicPr>
          <p:cNvPr id="7" name="Picture 6">
            <a:extLst>
              <a:ext uri="{FF2B5EF4-FFF2-40B4-BE49-F238E27FC236}">
                <a16:creationId xmlns:a16="http://schemas.microsoft.com/office/drawing/2014/main" id="{DFADDA47-B129-F154-5C9E-5E34DAC3DE54}"/>
              </a:ext>
            </a:extLst>
          </p:cNvPr>
          <p:cNvPicPr>
            <a:picLocks noChangeAspect="1"/>
          </p:cNvPicPr>
          <p:nvPr/>
        </p:nvPicPr>
        <p:blipFill>
          <a:blip r:embed="rId3"/>
          <a:stretch>
            <a:fillRect/>
          </a:stretch>
        </p:blipFill>
        <p:spPr>
          <a:xfrm>
            <a:off x="2087975" y="4090189"/>
            <a:ext cx="3460070" cy="1586208"/>
          </a:xfrm>
          <a:prstGeom prst="rect">
            <a:avLst/>
          </a:prstGeom>
        </p:spPr>
      </p:pic>
    </p:spTree>
    <p:extLst>
      <p:ext uri="{BB962C8B-B14F-4D97-AF65-F5344CB8AC3E}">
        <p14:creationId xmlns:p14="http://schemas.microsoft.com/office/powerpoint/2010/main" val="1267245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9A508-97C4-1595-6862-F61F64C83B8D}"/>
              </a:ext>
            </a:extLst>
          </p:cNvPr>
          <p:cNvSpPr>
            <a:spLocks noGrp="1"/>
          </p:cNvSpPr>
          <p:nvPr>
            <p:ph type="title"/>
          </p:nvPr>
        </p:nvSpPr>
        <p:spPr/>
        <p:txBody>
          <a:bodyPr/>
          <a:lstStyle/>
          <a:p>
            <a:r>
              <a:rPr lang="en-IN" dirty="0"/>
              <a:t>Tomcat-based Application on Docker</a:t>
            </a:r>
          </a:p>
        </p:txBody>
      </p:sp>
      <p:sp>
        <p:nvSpPr>
          <p:cNvPr id="5" name="Text Placeholder 4">
            <a:extLst>
              <a:ext uri="{FF2B5EF4-FFF2-40B4-BE49-F238E27FC236}">
                <a16:creationId xmlns:a16="http://schemas.microsoft.com/office/drawing/2014/main" id="{EB6EFFB5-280C-170C-19ED-027D31F277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37710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0E69B-8882-6BD5-9598-E942155B1C3D}"/>
              </a:ext>
            </a:extLst>
          </p:cNvPr>
          <p:cNvSpPr>
            <a:spLocks noGrp="1"/>
          </p:cNvSpPr>
          <p:nvPr>
            <p:ph type="title"/>
          </p:nvPr>
        </p:nvSpPr>
        <p:spPr/>
        <p:txBody>
          <a:bodyPr/>
          <a:lstStyle/>
          <a:p>
            <a:r>
              <a:rPr lang="en-IN" dirty="0"/>
              <a:t>Create the following folder structure</a:t>
            </a:r>
          </a:p>
        </p:txBody>
      </p:sp>
      <p:sp>
        <p:nvSpPr>
          <p:cNvPr id="5" name="Content Placeholder 4">
            <a:extLst>
              <a:ext uri="{FF2B5EF4-FFF2-40B4-BE49-F238E27FC236}">
                <a16:creationId xmlns:a16="http://schemas.microsoft.com/office/drawing/2014/main" id="{2CE62459-5BA9-E2CE-E738-0A4AB0E29B93}"/>
              </a:ext>
            </a:extLst>
          </p:cNvPr>
          <p:cNvSpPr>
            <a:spLocks noGrp="1"/>
          </p:cNvSpPr>
          <p:nvPr>
            <p:ph idx="1"/>
          </p:nvPr>
        </p:nvSpPr>
        <p:spPr/>
        <p:txBody>
          <a:bodyPr/>
          <a:lstStyle/>
          <a:p>
            <a:r>
              <a:rPr lang="en-IN" dirty="0"/>
              <a:t>C:\lectures\CDAC\Cloud\docker\mytomcatdockerapp\webapp\WEB-INF\classes</a:t>
            </a:r>
          </a:p>
          <a:p>
            <a:r>
              <a:rPr lang="en-IN" dirty="0"/>
              <a:t>C:\lectures\CDAC\Cloud\docker\mytomcatdockerapp\webapp\WEB-INF\lib</a:t>
            </a:r>
          </a:p>
        </p:txBody>
      </p:sp>
    </p:spTree>
    <p:extLst>
      <p:ext uri="{BB962C8B-B14F-4D97-AF65-F5344CB8AC3E}">
        <p14:creationId xmlns:p14="http://schemas.microsoft.com/office/powerpoint/2010/main" val="34148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0E69B-8882-6BD5-9598-E942155B1C3D}"/>
              </a:ext>
            </a:extLst>
          </p:cNvPr>
          <p:cNvSpPr>
            <a:spLocks noGrp="1"/>
          </p:cNvSpPr>
          <p:nvPr>
            <p:ph type="title"/>
          </p:nvPr>
        </p:nvSpPr>
        <p:spPr/>
        <p:txBody>
          <a:bodyPr>
            <a:noAutofit/>
          </a:bodyPr>
          <a:lstStyle/>
          <a:p>
            <a:r>
              <a:rPr lang="en-IN" sz="3200" dirty="0"/>
              <a:t>Create web.xml in C:\lectures\CDAC\Cloud\docker\mytomcatdockerapp\webapp\WEB-INF</a:t>
            </a:r>
          </a:p>
        </p:txBody>
      </p:sp>
      <p:sp>
        <p:nvSpPr>
          <p:cNvPr id="5" name="Content Placeholder 4">
            <a:extLst>
              <a:ext uri="{FF2B5EF4-FFF2-40B4-BE49-F238E27FC236}">
                <a16:creationId xmlns:a16="http://schemas.microsoft.com/office/drawing/2014/main" id="{2CE62459-5BA9-E2CE-E738-0A4AB0E29B93}"/>
              </a:ext>
            </a:extLst>
          </p:cNvPr>
          <p:cNvSpPr>
            <a:spLocks noGrp="1"/>
          </p:cNvSpPr>
          <p:nvPr>
            <p:ph idx="1"/>
          </p:nvPr>
        </p:nvSpPr>
        <p:spPr/>
        <p:txBody>
          <a:bodyPr/>
          <a:lstStyle/>
          <a:p>
            <a:r>
              <a:rPr lang="de-DE" dirty="0"/>
              <a:t>&lt;?xml version="1.0"?&gt;</a:t>
            </a:r>
          </a:p>
          <a:p>
            <a:r>
              <a:rPr lang="de-DE" dirty="0"/>
              <a:t>&lt;web-app&gt;</a:t>
            </a:r>
          </a:p>
          <a:p>
            <a:r>
              <a:rPr lang="de-DE" dirty="0"/>
              <a:t>&lt;/web-app&gt;</a:t>
            </a:r>
            <a:endParaRPr lang="en-IN" dirty="0"/>
          </a:p>
        </p:txBody>
      </p:sp>
    </p:spTree>
    <p:extLst>
      <p:ext uri="{BB962C8B-B14F-4D97-AF65-F5344CB8AC3E}">
        <p14:creationId xmlns:p14="http://schemas.microsoft.com/office/powerpoint/2010/main" val="3557455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0E69B-8882-6BD5-9598-E942155B1C3D}"/>
              </a:ext>
            </a:extLst>
          </p:cNvPr>
          <p:cNvSpPr>
            <a:spLocks noGrp="1"/>
          </p:cNvSpPr>
          <p:nvPr>
            <p:ph type="title"/>
          </p:nvPr>
        </p:nvSpPr>
        <p:spPr/>
        <p:txBody>
          <a:bodyPr>
            <a:noAutofit/>
          </a:bodyPr>
          <a:lstStyle/>
          <a:p>
            <a:r>
              <a:rPr lang="en-IN" sz="3200" dirty="0"/>
              <a:t>Create hello.html in C:\lectures\CDAC\Cloud\docker\mytomcatdockerapp\webapp</a:t>
            </a:r>
          </a:p>
        </p:txBody>
      </p:sp>
      <p:sp>
        <p:nvSpPr>
          <p:cNvPr id="5" name="Content Placeholder 4">
            <a:extLst>
              <a:ext uri="{FF2B5EF4-FFF2-40B4-BE49-F238E27FC236}">
                <a16:creationId xmlns:a16="http://schemas.microsoft.com/office/drawing/2014/main" id="{2CE62459-5BA9-E2CE-E738-0A4AB0E29B93}"/>
              </a:ext>
            </a:extLst>
          </p:cNvPr>
          <p:cNvSpPr>
            <a:spLocks noGrp="1"/>
          </p:cNvSpPr>
          <p:nvPr>
            <p:ph idx="1"/>
          </p:nvPr>
        </p:nvSpPr>
        <p:spPr/>
        <p:txBody>
          <a:bodyPr>
            <a:normAutofit fontScale="85000" lnSpcReduction="20000"/>
          </a:bodyPr>
          <a:lstStyle/>
          <a:p>
            <a:r>
              <a:rPr lang="en-US" dirty="0"/>
              <a:t>&lt;html&gt;</a:t>
            </a:r>
          </a:p>
          <a:p>
            <a:endParaRPr lang="en-US" dirty="0"/>
          </a:p>
          <a:p>
            <a:r>
              <a:rPr lang="en-US" dirty="0"/>
              <a:t>&lt;head&gt;</a:t>
            </a:r>
          </a:p>
          <a:p>
            <a:r>
              <a:rPr lang="en-US" dirty="0"/>
              <a:t>&lt;title&gt;Hello World&lt;/title&gt;</a:t>
            </a:r>
          </a:p>
          <a:p>
            <a:r>
              <a:rPr lang="en-US" dirty="0"/>
              <a:t>&lt;/head&gt;</a:t>
            </a:r>
          </a:p>
          <a:p>
            <a:endParaRPr lang="en-US" dirty="0"/>
          </a:p>
          <a:p>
            <a:r>
              <a:rPr lang="en-US" dirty="0"/>
              <a:t>&lt;body&gt;</a:t>
            </a:r>
          </a:p>
          <a:p>
            <a:r>
              <a:rPr lang="en-US" dirty="0"/>
              <a:t>&lt;h3&gt;Hello World!&lt;/h3&gt;</a:t>
            </a:r>
          </a:p>
          <a:p>
            <a:r>
              <a:rPr lang="en-US" dirty="0"/>
              <a:t>&lt;/body&gt;</a:t>
            </a:r>
          </a:p>
          <a:p>
            <a:endParaRPr lang="en-US" dirty="0"/>
          </a:p>
          <a:p>
            <a:r>
              <a:rPr lang="en-US" dirty="0"/>
              <a:t>&lt;/html&gt;</a:t>
            </a:r>
            <a:endParaRPr lang="en-IN" dirty="0"/>
          </a:p>
        </p:txBody>
      </p:sp>
    </p:spTree>
    <p:extLst>
      <p:ext uri="{BB962C8B-B14F-4D97-AF65-F5344CB8AC3E}">
        <p14:creationId xmlns:p14="http://schemas.microsoft.com/office/powerpoint/2010/main" val="2202513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0E69B-8882-6BD5-9598-E942155B1C3D}"/>
              </a:ext>
            </a:extLst>
          </p:cNvPr>
          <p:cNvSpPr>
            <a:spLocks noGrp="1"/>
          </p:cNvSpPr>
          <p:nvPr>
            <p:ph type="title"/>
          </p:nvPr>
        </p:nvSpPr>
        <p:spPr/>
        <p:txBody>
          <a:bodyPr>
            <a:noAutofit/>
          </a:bodyPr>
          <a:lstStyle/>
          <a:p>
            <a:r>
              <a:rPr lang="en-IN" sz="3200" dirty="0"/>
              <a:t>Create </a:t>
            </a:r>
            <a:r>
              <a:rPr lang="en-IN" sz="3200" dirty="0" err="1"/>
              <a:t>index.jsp</a:t>
            </a:r>
            <a:r>
              <a:rPr lang="en-IN" sz="3200" dirty="0"/>
              <a:t> in C:\lectures\CDAC\Cloud\docker\mytomcatdockerapp\webapp</a:t>
            </a:r>
          </a:p>
        </p:txBody>
      </p:sp>
      <p:sp>
        <p:nvSpPr>
          <p:cNvPr id="5" name="Content Placeholder 4">
            <a:extLst>
              <a:ext uri="{FF2B5EF4-FFF2-40B4-BE49-F238E27FC236}">
                <a16:creationId xmlns:a16="http://schemas.microsoft.com/office/drawing/2014/main" id="{2CE62459-5BA9-E2CE-E738-0A4AB0E29B93}"/>
              </a:ext>
            </a:extLst>
          </p:cNvPr>
          <p:cNvSpPr>
            <a:spLocks noGrp="1"/>
          </p:cNvSpPr>
          <p:nvPr>
            <p:ph idx="1"/>
          </p:nvPr>
        </p:nvSpPr>
        <p:spPr/>
        <p:txBody>
          <a:bodyPr>
            <a:normAutofit/>
          </a:bodyPr>
          <a:lstStyle/>
          <a:p>
            <a:r>
              <a:rPr lang="en-US" dirty="0"/>
              <a:t>&lt;!doctype html&gt;</a:t>
            </a:r>
          </a:p>
          <a:p>
            <a:r>
              <a:rPr lang="en-US" dirty="0"/>
              <a:t>&lt;h1&gt; It works! &lt;/h1&gt;</a:t>
            </a:r>
          </a:p>
          <a:p>
            <a:r>
              <a:rPr lang="en-US" dirty="0"/>
              <a:t>&lt;%</a:t>
            </a:r>
          </a:p>
          <a:p>
            <a:r>
              <a:rPr lang="en-US" dirty="0"/>
              <a:t>  for (int </a:t>
            </a:r>
            <a:r>
              <a:rPr lang="en-US" dirty="0" err="1"/>
              <a:t>i</a:t>
            </a:r>
            <a:r>
              <a:rPr lang="en-US" dirty="0"/>
              <a:t> = 0; </a:t>
            </a:r>
            <a:r>
              <a:rPr lang="en-US" dirty="0" err="1"/>
              <a:t>i</a:t>
            </a:r>
            <a:r>
              <a:rPr lang="en-US" dirty="0"/>
              <a:t> &lt; 2; ++</a:t>
            </a:r>
            <a:r>
              <a:rPr lang="en-US" dirty="0" err="1"/>
              <a:t>i</a:t>
            </a:r>
            <a:r>
              <a:rPr lang="en-US" dirty="0"/>
              <a:t>) {</a:t>
            </a:r>
          </a:p>
          <a:p>
            <a:r>
              <a:rPr lang="en-US" dirty="0"/>
              <a:t>      </a:t>
            </a:r>
            <a:r>
              <a:rPr lang="en-US" dirty="0" err="1"/>
              <a:t>out.println</a:t>
            </a:r>
            <a:r>
              <a:rPr lang="en-US" dirty="0"/>
              <a:t>("&lt;p&gt; Hello, world Docker! (: &lt;/p&gt;");</a:t>
            </a:r>
          </a:p>
          <a:p>
            <a:r>
              <a:rPr lang="en-US" dirty="0"/>
              <a:t>  }</a:t>
            </a:r>
          </a:p>
          <a:p>
            <a:r>
              <a:rPr lang="en-US" dirty="0"/>
              <a:t>%&gt;</a:t>
            </a:r>
            <a:endParaRPr lang="en-IN" dirty="0"/>
          </a:p>
        </p:txBody>
      </p:sp>
    </p:spTree>
    <p:extLst>
      <p:ext uri="{BB962C8B-B14F-4D97-AF65-F5344CB8AC3E}">
        <p14:creationId xmlns:p14="http://schemas.microsoft.com/office/powerpoint/2010/main" val="737059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F5E4-2BA7-0DB0-F318-AE52625B5668}"/>
              </a:ext>
            </a:extLst>
          </p:cNvPr>
          <p:cNvSpPr>
            <a:spLocks noGrp="1"/>
          </p:cNvSpPr>
          <p:nvPr>
            <p:ph type="title"/>
          </p:nvPr>
        </p:nvSpPr>
        <p:spPr/>
        <p:txBody>
          <a:bodyPr/>
          <a:lstStyle/>
          <a:p>
            <a:r>
              <a:rPr lang="en-IN" dirty="0"/>
              <a:t>Container and its Main Advantage</a:t>
            </a:r>
          </a:p>
        </p:txBody>
      </p:sp>
      <p:sp>
        <p:nvSpPr>
          <p:cNvPr id="3" name="Content Placeholder 2">
            <a:extLst>
              <a:ext uri="{FF2B5EF4-FFF2-40B4-BE49-F238E27FC236}">
                <a16:creationId xmlns:a16="http://schemas.microsoft.com/office/drawing/2014/main" id="{D57A5CCE-77D8-1D67-3137-AC0D7B226AB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60B362-6EC2-3E3A-2906-3C4147EFCCAF}"/>
              </a:ext>
            </a:extLst>
          </p:cNvPr>
          <p:cNvPicPr>
            <a:picLocks noChangeAspect="1"/>
          </p:cNvPicPr>
          <p:nvPr/>
        </p:nvPicPr>
        <p:blipFill>
          <a:blip r:embed="rId2"/>
          <a:stretch>
            <a:fillRect/>
          </a:stretch>
        </p:blipFill>
        <p:spPr>
          <a:xfrm>
            <a:off x="1137104" y="1901616"/>
            <a:ext cx="6547966" cy="4319457"/>
          </a:xfrm>
          <a:prstGeom prst="rect">
            <a:avLst/>
          </a:prstGeom>
        </p:spPr>
      </p:pic>
      <p:pic>
        <p:nvPicPr>
          <p:cNvPr id="7" name="Picture 6">
            <a:extLst>
              <a:ext uri="{FF2B5EF4-FFF2-40B4-BE49-F238E27FC236}">
                <a16:creationId xmlns:a16="http://schemas.microsoft.com/office/drawing/2014/main" id="{5D0F0615-98FC-1922-885F-00867C57C529}"/>
              </a:ext>
            </a:extLst>
          </p:cNvPr>
          <p:cNvPicPr>
            <a:picLocks noChangeAspect="1"/>
          </p:cNvPicPr>
          <p:nvPr/>
        </p:nvPicPr>
        <p:blipFill>
          <a:blip r:embed="rId3"/>
          <a:stretch>
            <a:fillRect/>
          </a:stretch>
        </p:blipFill>
        <p:spPr>
          <a:xfrm>
            <a:off x="7856215" y="3162281"/>
            <a:ext cx="3326439" cy="1678025"/>
          </a:xfrm>
          <a:prstGeom prst="rect">
            <a:avLst/>
          </a:prstGeom>
        </p:spPr>
      </p:pic>
    </p:spTree>
    <p:extLst>
      <p:ext uri="{BB962C8B-B14F-4D97-AF65-F5344CB8AC3E}">
        <p14:creationId xmlns:p14="http://schemas.microsoft.com/office/powerpoint/2010/main" val="2246574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1F5DE-6B32-6181-5D0E-B4C2B00C4D8C}"/>
              </a:ext>
            </a:extLst>
          </p:cNvPr>
          <p:cNvSpPr>
            <a:spLocks noGrp="1"/>
          </p:cNvSpPr>
          <p:nvPr>
            <p:ph type="title"/>
          </p:nvPr>
        </p:nvSpPr>
        <p:spPr/>
        <p:txBody>
          <a:bodyPr>
            <a:noAutofit/>
          </a:bodyPr>
          <a:lstStyle/>
          <a:p>
            <a:r>
              <a:rPr lang="en-IN" sz="3600" dirty="0"/>
              <a:t>Create </a:t>
            </a:r>
            <a:r>
              <a:rPr lang="en-IN" sz="3600" dirty="0" err="1"/>
              <a:t>Dockerfile</a:t>
            </a:r>
            <a:r>
              <a:rPr lang="en-IN" sz="3600" dirty="0"/>
              <a:t> in C:\lectures\CDAC\Cloud\docker\mytomcatdockerapp</a:t>
            </a:r>
          </a:p>
        </p:txBody>
      </p:sp>
      <p:sp>
        <p:nvSpPr>
          <p:cNvPr id="3" name="Content Placeholder 2">
            <a:extLst>
              <a:ext uri="{FF2B5EF4-FFF2-40B4-BE49-F238E27FC236}">
                <a16:creationId xmlns:a16="http://schemas.microsoft.com/office/drawing/2014/main" id="{A2458DB3-4380-5923-74D5-B1A39067E56F}"/>
              </a:ext>
            </a:extLst>
          </p:cNvPr>
          <p:cNvSpPr>
            <a:spLocks noGrp="1"/>
          </p:cNvSpPr>
          <p:nvPr>
            <p:ph idx="1"/>
          </p:nvPr>
        </p:nvSpPr>
        <p:spPr/>
        <p:txBody>
          <a:bodyPr>
            <a:normAutofit/>
          </a:bodyPr>
          <a:lstStyle/>
          <a:p>
            <a:r>
              <a:rPr lang="en-IN" dirty="0"/>
              <a:t>FROM tomcat:8.0-alpine</a:t>
            </a:r>
          </a:p>
          <a:p>
            <a:endParaRPr lang="en-IN" dirty="0"/>
          </a:p>
          <a:p>
            <a:r>
              <a:rPr lang="en-IN" dirty="0"/>
              <a:t>ADD </a:t>
            </a:r>
            <a:r>
              <a:rPr lang="en-IN" dirty="0" err="1"/>
              <a:t>mytomcatdockerapp.war</a:t>
            </a:r>
            <a:r>
              <a:rPr lang="en-IN" dirty="0"/>
              <a:t> /</a:t>
            </a:r>
            <a:r>
              <a:rPr lang="en-IN" dirty="0" err="1"/>
              <a:t>usr</a:t>
            </a:r>
            <a:r>
              <a:rPr lang="en-IN" dirty="0"/>
              <a:t>/local/tomcat/webapps/</a:t>
            </a:r>
            <a:r>
              <a:rPr lang="en-IN" dirty="0" err="1"/>
              <a:t>mytomcatdockerapp.war</a:t>
            </a:r>
            <a:endParaRPr lang="en-IN" dirty="0"/>
          </a:p>
          <a:p>
            <a:endParaRPr lang="en-IN" dirty="0"/>
          </a:p>
          <a:p>
            <a:r>
              <a:rPr lang="en-IN" dirty="0"/>
              <a:t>EXPOSE 8080</a:t>
            </a:r>
          </a:p>
          <a:p>
            <a:endParaRPr lang="en-IN" dirty="0"/>
          </a:p>
          <a:p>
            <a:r>
              <a:rPr lang="en-IN" dirty="0"/>
              <a:t>CMD ["/</a:t>
            </a:r>
            <a:r>
              <a:rPr lang="en-IN" dirty="0" err="1"/>
              <a:t>usr</a:t>
            </a:r>
            <a:r>
              <a:rPr lang="en-IN" dirty="0"/>
              <a:t>/local/tomcat/bin/catalina.sh", "run"]</a:t>
            </a:r>
          </a:p>
        </p:txBody>
      </p:sp>
    </p:spTree>
    <p:extLst>
      <p:ext uri="{BB962C8B-B14F-4D97-AF65-F5344CB8AC3E}">
        <p14:creationId xmlns:p14="http://schemas.microsoft.com/office/powerpoint/2010/main" val="1814749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B0074-0317-F1FB-DE93-E3D64B188161}"/>
              </a:ext>
            </a:extLst>
          </p:cNvPr>
          <p:cNvSpPr>
            <a:spLocks noGrp="1"/>
          </p:cNvSpPr>
          <p:nvPr>
            <p:ph type="title"/>
          </p:nvPr>
        </p:nvSpPr>
        <p:spPr/>
        <p:txBody>
          <a:bodyPr/>
          <a:lstStyle/>
          <a:p>
            <a:r>
              <a:rPr lang="en-IN" dirty="0"/>
              <a:t>Create a WAR file</a:t>
            </a:r>
          </a:p>
        </p:txBody>
      </p:sp>
      <p:sp>
        <p:nvSpPr>
          <p:cNvPr id="3" name="Content Placeholder 2">
            <a:extLst>
              <a:ext uri="{FF2B5EF4-FFF2-40B4-BE49-F238E27FC236}">
                <a16:creationId xmlns:a16="http://schemas.microsoft.com/office/drawing/2014/main" id="{0C41BB9C-7B54-A93F-5158-56106300E97B}"/>
              </a:ext>
            </a:extLst>
          </p:cNvPr>
          <p:cNvSpPr>
            <a:spLocks noGrp="1"/>
          </p:cNvSpPr>
          <p:nvPr>
            <p:ph idx="1"/>
          </p:nvPr>
        </p:nvSpPr>
        <p:spPr/>
        <p:txBody>
          <a:bodyPr/>
          <a:lstStyle/>
          <a:p>
            <a:r>
              <a:rPr lang="en-IN" dirty="0"/>
              <a:t>jar -</a:t>
            </a:r>
            <a:r>
              <a:rPr lang="en-IN" dirty="0" err="1"/>
              <a:t>cvf</a:t>
            </a:r>
            <a:r>
              <a:rPr lang="en-IN" dirty="0"/>
              <a:t> </a:t>
            </a:r>
            <a:r>
              <a:rPr lang="en-IN" dirty="0" err="1"/>
              <a:t>mytomcatdockerapp.war</a:t>
            </a:r>
            <a:r>
              <a:rPr lang="en-IN" dirty="0"/>
              <a:t> *</a:t>
            </a:r>
          </a:p>
        </p:txBody>
      </p:sp>
      <p:pic>
        <p:nvPicPr>
          <p:cNvPr id="5" name="Picture 4">
            <a:extLst>
              <a:ext uri="{FF2B5EF4-FFF2-40B4-BE49-F238E27FC236}">
                <a16:creationId xmlns:a16="http://schemas.microsoft.com/office/drawing/2014/main" id="{8F963E85-0480-7BDE-CB7D-9C216B6C681E}"/>
              </a:ext>
            </a:extLst>
          </p:cNvPr>
          <p:cNvPicPr>
            <a:picLocks noChangeAspect="1"/>
          </p:cNvPicPr>
          <p:nvPr/>
        </p:nvPicPr>
        <p:blipFill>
          <a:blip r:embed="rId2"/>
          <a:stretch>
            <a:fillRect/>
          </a:stretch>
        </p:blipFill>
        <p:spPr>
          <a:xfrm>
            <a:off x="914133" y="2530429"/>
            <a:ext cx="10363733" cy="1797142"/>
          </a:xfrm>
          <a:prstGeom prst="rect">
            <a:avLst/>
          </a:prstGeom>
        </p:spPr>
      </p:pic>
    </p:spTree>
    <p:extLst>
      <p:ext uri="{BB962C8B-B14F-4D97-AF65-F5344CB8AC3E}">
        <p14:creationId xmlns:p14="http://schemas.microsoft.com/office/powerpoint/2010/main" val="1329564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1E3D-730E-DC06-93D0-D32E61E7C6A0}"/>
              </a:ext>
            </a:extLst>
          </p:cNvPr>
          <p:cNvSpPr>
            <a:spLocks noGrp="1"/>
          </p:cNvSpPr>
          <p:nvPr>
            <p:ph type="title"/>
          </p:nvPr>
        </p:nvSpPr>
        <p:spPr/>
        <p:txBody>
          <a:bodyPr/>
          <a:lstStyle/>
          <a:p>
            <a:r>
              <a:rPr lang="en-IN" dirty="0"/>
              <a:t>Build and Run Docker image</a:t>
            </a:r>
          </a:p>
        </p:txBody>
      </p:sp>
      <p:sp>
        <p:nvSpPr>
          <p:cNvPr id="3" name="Content Placeholder 2">
            <a:extLst>
              <a:ext uri="{FF2B5EF4-FFF2-40B4-BE49-F238E27FC236}">
                <a16:creationId xmlns:a16="http://schemas.microsoft.com/office/drawing/2014/main" id="{987C5661-2FED-3E9E-C4E6-39BBA7F1D143}"/>
              </a:ext>
            </a:extLst>
          </p:cNvPr>
          <p:cNvSpPr>
            <a:spLocks noGrp="1"/>
          </p:cNvSpPr>
          <p:nvPr>
            <p:ph idx="1"/>
          </p:nvPr>
        </p:nvSpPr>
        <p:spPr/>
        <p:txBody>
          <a:bodyPr/>
          <a:lstStyle/>
          <a:p>
            <a:r>
              <a:rPr lang="en-IN" dirty="0"/>
              <a:t>docker build -t </a:t>
            </a:r>
            <a:r>
              <a:rPr lang="en-IN" dirty="0" err="1"/>
              <a:t>mytomcatdocker</a:t>
            </a:r>
            <a:r>
              <a:rPr lang="en-IN" dirty="0"/>
              <a:t> .</a:t>
            </a:r>
          </a:p>
          <a:p>
            <a:endParaRPr lang="en-IN" dirty="0"/>
          </a:p>
          <a:p>
            <a:endParaRPr lang="en-IN" dirty="0"/>
          </a:p>
          <a:p>
            <a:endParaRPr lang="en-IN" dirty="0"/>
          </a:p>
          <a:p>
            <a:r>
              <a:rPr lang="en-IN" dirty="0"/>
              <a:t>docker run -it -d --name=</a:t>
            </a:r>
            <a:r>
              <a:rPr lang="en-IN" dirty="0" err="1"/>
              <a:t>mytomcatdocker</a:t>
            </a:r>
            <a:r>
              <a:rPr lang="en-IN" dirty="0"/>
              <a:t> -p 8888:8080 </a:t>
            </a:r>
            <a:r>
              <a:rPr lang="en-IN" dirty="0" err="1"/>
              <a:t>mytomcatdocker</a:t>
            </a:r>
            <a:endParaRPr lang="en-IN" dirty="0"/>
          </a:p>
          <a:p>
            <a:pPr lvl="1"/>
            <a:r>
              <a:rPr lang="en-IN" dirty="0"/>
              <a:t>(</a:t>
            </a:r>
            <a:r>
              <a:rPr lang="en-US" dirty="0"/>
              <a:t>-</a:t>
            </a:r>
            <a:r>
              <a:rPr lang="en-US" dirty="0" err="1"/>
              <a:t>i</a:t>
            </a:r>
            <a:r>
              <a:rPr lang="en-US" dirty="0"/>
              <a:t> or -interactive: Keep STDIN open even if not attached, -t, --</a:t>
            </a:r>
            <a:r>
              <a:rPr lang="en-US" dirty="0" err="1"/>
              <a:t>tty</a:t>
            </a:r>
            <a:r>
              <a:rPr lang="en-US" dirty="0"/>
              <a:t>: Allocate a pseudo-TTY)</a:t>
            </a:r>
          </a:p>
          <a:p>
            <a:endParaRPr lang="en-IN" dirty="0"/>
          </a:p>
        </p:txBody>
      </p:sp>
      <p:pic>
        <p:nvPicPr>
          <p:cNvPr id="5" name="Picture 4">
            <a:extLst>
              <a:ext uri="{FF2B5EF4-FFF2-40B4-BE49-F238E27FC236}">
                <a16:creationId xmlns:a16="http://schemas.microsoft.com/office/drawing/2014/main" id="{ADFC4F4F-038B-9EFA-11F5-4568292B9612}"/>
              </a:ext>
            </a:extLst>
          </p:cNvPr>
          <p:cNvPicPr>
            <a:picLocks noChangeAspect="1"/>
          </p:cNvPicPr>
          <p:nvPr/>
        </p:nvPicPr>
        <p:blipFill>
          <a:blip r:embed="rId2"/>
          <a:stretch>
            <a:fillRect/>
          </a:stretch>
        </p:blipFill>
        <p:spPr>
          <a:xfrm>
            <a:off x="949060" y="2628859"/>
            <a:ext cx="10293879" cy="800141"/>
          </a:xfrm>
          <a:prstGeom prst="rect">
            <a:avLst/>
          </a:prstGeom>
        </p:spPr>
      </p:pic>
      <p:pic>
        <p:nvPicPr>
          <p:cNvPr id="7" name="Picture 6">
            <a:extLst>
              <a:ext uri="{FF2B5EF4-FFF2-40B4-BE49-F238E27FC236}">
                <a16:creationId xmlns:a16="http://schemas.microsoft.com/office/drawing/2014/main" id="{BE71ECF6-C6F0-4460-6F51-3D6C1C3E0D6D}"/>
              </a:ext>
            </a:extLst>
          </p:cNvPr>
          <p:cNvPicPr>
            <a:picLocks noChangeAspect="1"/>
          </p:cNvPicPr>
          <p:nvPr/>
        </p:nvPicPr>
        <p:blipFill>
          <a:blip r:embed="rId3"/>
          <a:stretch>
            <a:fillRect/>
          </a:stretch>
        </p:blipFill>
        <p:spPr>
          <a:xfrm>
            <a:off x="714910" y="5563962"/>
            <a:ext cx="10389292" cy="1025340"/>
          </a:xfrm>
          <a:prstGeom prst="rect">
            <a:avLst/>
          </a:prstGeom>
        </p:spPr>
      </p:pic>
    </p:spTree>
    <p:extLst>
      <p:ext uri="{BB962C8B-B14F-4D97-AF65-F5344CB8AC3E}">
        <p14:creationId xmlns:p14="http://schemas.microsoft.com/office/powerpoint/2010/main" val="2939400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D645-213E-F35A-1863-ACCBD2D81B9E}"/>
              </a:ext>
            </a:extLst>
          </p:cNvPr>
          <p:cNvSpPr>
            <a:spLocks noGrp="1"/>
          </p:cNvSpPr>
          <p:nvPr>
            <p:ph type="title"/>
          </p:nvPr>
        </p:nvSpPr>
        <p:spPr/>
        <p:txBody>
          <a:bodyPr/>
          <a:lstStyle/>
          <a:p>
            <a:r>
              <a:rPr lang="en-IN" dirty="0"/>
              <a:t>Test (See next slide also)</a:t>
            </a:r>
          </a:p>
        </p:txBody>
      </p:sp>
      <p:sp>
        <p:nvSpPr>
          <p:cNvPr id="3" name="Content Placeholder 2">
            <a:extLst>
              <a:ext uri="{FF2B5EF4-FFF2-40B4-BE49-F238E27FC236}">
                <a16:creationId xmlns:a16="http://schemas.microsoft.com/office/drawing/2014/main" id="{7740A99B-DE2E-48DE-B9E9-6BA145E74124}"/>
              </a:ext>
            </a:extLst>
          </p:cNvPr>
          <p:cNvSpPr>
            <a:spLocks noGrp="1"/>
          </p:cNvSpPr>
          <p:nvPr>
            <p:ph idx="1"/>
          </p:nvPr>
        </p:nvSpPr>
        <p:spPr/>
        <p:txBody>
          <a:bodyPr/>
          <a:lstStyle/>
          <a:p>
            <a:r>
              <a:rPr lang="en-IN" dirty="0"/>
              <a:t>http://localhost:8888/mytomcatdockerapp/webapp/index.jsp</a:t>
            </a:r>
          </a:p>
        </p:txBody>
      </p:sp>
      <p:pic>
        <p:nvPicPr>
          <p:cNvPr id="5" name="Picture 4">
            <a:extLst>
              <a:ext uri="{FF2B5EF4-FFF2-40B4-BE49-F238E27FC236}">
                <a16:creationId xmlns:a16="http://schemas.microsoft.com/office/drawing/2014/main" id="{575B2408-235E-6424-CD44-A8D7BA7CB5D1}"/>
              </a:ext>
            </a:extLst>
          </p:cNvPr>
          <p:cNvPicPr>
            <a:picLocks noChangeAspect="1"/>
          </p:cNvPicPr>
          <p:nvPr/>
        </p:nvPicPr>
        <p:blipFill>
          <a:blip r:embed="rId2"/>
          <a:stretch>
            <a:fillRect/>
          </a:stretch>
        </p:blipFill>
        <p:spPr>
          <a:xfrm>
            <a:off x="2519603" y="2691539"/>
            <a:ext cx="6597989" cy="2933851"/>
          </a:xfrm>
          <a:prstGeom prst="rect">
            <a:avLst/>
          </a:prstGeom>
        </p:spPr>
      </p:pic>
    </p:spTree>
    <p:extLst>
      <p:ext uri="{BB962C8B-B14F-4D97-AF65-F5344CB8AC3E}">
        <p14:creationId xmlns:p14="http://schemas.microsoft.com/office/powerpoint/2010/main" val="1174071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D645-213E-F35A-1863-ACCBD2D81B9E}"/>
              </a:ext>
            </a:extLst>
          </p:cNvPr>
          <p:cNvSpPr>
            <a:spLocks noGrp="1"/>
          </p:cNvSpPr>
          <p:nvPr>
            <p:ph type="title"/>
          </p:nvPr>
        </p:nvSpPr>
        <p:spPr/>
        <p:txBody>
          <a:bodyPr/>
          <a:lstStyle/>
          <a:p>
            <a:r>
              <a:rPr lang="en-IN" dirty="0"/>
              <a:t>Test (See next slide also)</a:t>
            </a:r>
          </a:p>
        </p:txBody>
      </p:sp>
      <p:sp>
        <p:nvSpPr>
          <p:cNvPr id="3" name="Content Placeholder 2">
            <a:extLst>
              <a:ext uri="{FF2B5EF4-FFF2-40B4-BE49-F238E27FC236}">
                <a16:creationId xmlns:a16="http://schemas.microsoft.com/office/drawing/2014/main" id="{7740A99B-DE2E-48DE-B9E9-6BA145E74124}"/>
              </a:ext>
            </a:extLst>
          </p:cNvPr>
          <p:cNvSpPr>
            <a:spLocks noGrp="1"/>
          </p:cNvSpPr>
          <p:nvPr>
            <p:ph idx="1"/>
          </p:nvPr>
        </p:nvSpPr>
        <p:spPr/>
        <p:txBody>
          <a:bodyPr/>
          <a:lstStyle/>
          <a:p>
            <a:r>
              <a:rPr lang="en-IN" dirty="0"/>
              <a:t>http://localhost:8888/mytomcatdockerapp/webapp/hello.html</a:t>
            </a:r>
          </a:p>
        </p:txBody>
      </p:sp>
      <p:pic>
        <p:nvPicPr>
          <p:cNvPr id="6" name="Picture 5">
            <a:extLst>
              <a:ext uri="{FF2B5EF4-FFF2-40B4-BE49-F238E27FC236}">
                <a16:creationId xmlns:a16="http://schemas.microsoft.com/office/drawing/2014/main" id="{36BDCE58-E2F7-0FD6-87A1-C77F14E4A330}"/>
              </a:ext>
            </a:extLst>
          </p:cNvPr>
          <p:cNvPicPr>
            <a:picLocks noChangeAspect="1"/>
          </p:cNvPicPr>
          <p:nvPr/>
        </p:nvPicPr>
        <p:blipFill>
          <a:blip r:embed="rId2"/>
          <a:stretch>
            <a:fillRect/>
          </a:stretch>
        </p:blipFill>
        <p:spPr>
          <a:xfrm>
            <a:off x="2351394" y="2705063"/>
            <a:ext cx="5454930" cy="1447874"/>
          </a:xfrm>
          <a:prstGeom prst="rect">
            <a:avLst/>
          </a:prstGeom>
        </p:spPr>
      </p:pic>
    </p:spTree>
    <p:extLst>
      <p:ext uri="{BB962C8B-B14F-4D97-AF65-F5344CB8AC3E}">
        <p14:creationId xmlns:p14="http://schemas.microsoft.com/office/powerpoint/2010/main" val="1912427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7596-5A62-311D-23A5-E376C9711092}"/>
              </a:ext>
            </a:extLst>
          </p:cNvPr>
          <p:cNvSpPr>
            <a:spLocks noGrp="1"/>
          </p:cNvSpPr>
          <p:nvPr>
            <p:ph type="title"/>
          </p:nvPr>
        </p:nvSpPr>
        <p:spPr/>
        <p:txBody>
          <a:bodyPr/>
          <a:lstStyle/>
          <a:p>
            <a:r>
              <a:rPr lang="en-IN" dirty="0"/>
              <a:t>We can try and debug, all seems to be ok!</a:t>
            </a:r>
          </a:p>
        </p:txBody>
      </p:sp>
      <p:sp>
        <p:nvSpPr>
          <p:cNvPr id="3" name="Content Placeholder 2">
            <a:extLst>
              <a:ext uri="{FF2B5EF4-FFF2-40B4-BE49-F238E27FC236}">
                <a16:creationId xmlns:a16="http://schemas.microsoft.com/office/drawing/2014/main" id="{DE51E866-1638-27F6-72F9-F5FF5F344782}"/>
              </a:ext>
            </a:extLst>
          </p:cNvPr>
          <p:cNvSpPr>
            <a:spLocks noGrp="1"/>
          </p:cNvSpPr>
          <p:nvPr>
            <p:ph idx="1"/>
          </p:nvPr>
        </p:nvSpPr>
        <p:spPr/>
        <p:txBody>
          <a:bodyPr/>
          <a:lstStyle/>
          <a:p>
            <a:r>
              <a:rPr lang="en-IN" dirty="0"/>
              <a:t>Inspect the container </a:t>
            </a:r>
          </a:p>
          <a:p>
            <a:r>
              <a:rPr lang="en-IN" dirty="0"/>
              <a:t>On the command prompt:</a:t>
            </a:r>
          </a:p>
          <a:p>
            <a:r>
              <a:rPr lang="sv-SE" b="0" i="0" dirty="0">
                <a:solidFill>
                  <a:srgbClr val="000000"/>
                </a:solidFill>
                <a:effectLst/>
                <a:latin typeface="Consolas" panose="020B0609020204030204" pitchFamily="49" charset="0"/>
              </a:rPr>
              <a:t>docker exec -it mytomcatdocker sh</a:t>
            </a:r>
            <a:endParaRPr lang="en-IN" b="0" i="0" dirty="0">
              <a:solidFill>
                <a:srgbClr val="000000"/>
              </a:solidFill>
              <a:effectLst/>
              <a:latin typeface="Consolas" panose="020B0609020204030204" pitchFamily="49" charset="0"/>
            </a:endParaRPr>
          </a:p>
          <a:p>
            <a:r>
              <a:rPr lang="en-IN" b="0" i="0" dirty="0">
                <a:solidFill>
                  <a:srgbClr val="000000"/>
                </a:solidFill>
                <a:effectLst/>
                <a:latin typeface="Consolas" panose="020B0609020204030204" pitchFamily="49" charset="0"/>
              </a:rPr>
              <a:t>cd webapps</a:t>
            </a:r>
            <a:endParaRPr lang="en-IN" dirty="0">
              <a:solidFill>
                <a:srgbClr val="000000"/>
              </a:solidFill>
              <a:latin typeface="Consolas" panose="020B0609020204030204" pitchFamily="49" charset="0"/>
            </a:endParaRPr>
          </a:p>
          <a:p>
            <a:r>
              <a:rPr lang="en-IN" dirty="0">
                <a:solidFill>
                  <a:srgbClr val="000000"/>
                </a:solidFill>
                <a:latin typeface="Consolas" panose="020B0609020204030204" pitchFamily="49" charset="0"/>
              </a:rPr>
              <a:t>ls –l</a:t>
            </a:r>
          </a:p>
          <a:p>
            <a:pPr marL="0" indent="0">
              <a:buNone/>
            </a:pPr>
            <a:endParaRPr lang="en-IN"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078961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0F9BF-15F6-4EF4-2D6D-B9A40FE845CC}"/>
              </a:ext>
            </a:extLst>
          </p:cNvPr>
          <p:cNvSpPr>
            <a:spLocks noGrp="1"/>
          </p:cNvSpPr>
          <p:nvPr>
            <p:ph type="title"/>
          </p:nvPr>
        </p:nvSpPr>
        <p:spPr/>
        <p:txBody>
          <a:bodyPr/>
          <a:lstStyle/>
          <a:p>
            <a:r>
              <a:rPr lang="en-IN" dirty="0"/>
              <a:t>Inside a Container</a:t>
            </a:r>
          </a:p>
        </p:txBody>
      </p:sp>
      <p:sp>
        <p:nvSpPr>
          <p:cNvPr id="5" name="Text Placeholder 4">
            <a:extLst>
              <a:ext uri="{FF2B5EF4-FFF2-40B4-BE49-F238E27FC236}">
                <a16:creationId xmlns:a16="http://schemas.microsoft.com/office/drawing/2014/main" id="{305AE95F-8097-B345-7929-D2ADE2FC4E5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757153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A3B7-5916-A3F9-D160-9077B1ECAF29}"/>
              </a:ext>
            </a:extLst>
          </p:cNvPr>
          <p:cNvSpPr>
            <a:spLocks noGrp="1"/>
          </p:cNvSpPr>
          <p:nvPr>
            <p:ph type="title"/>
          </p:nvPr>
        </p:nvSpPr>
        <p:spPr/>
        <p:txBody>
          <a:bodyPr/>
          <a:lstStyle/>
          <a:p>
            <a:r>
              <a:rPr lang="en-IN" dirty="0"/>
              <a:t>Let us Pull and Run Ubuntu with –it Option</a:t>
            </a:r>
          </a:p>
        </p:txBody>
      </p:sp>
      <p:sp>
        <p:nvSpPr>
          <p:cNvPr id="3" name="Content Placeholder 2">
            <a:extLst>
              <a:ext uri="{FF2B5EF4-FFF2-40B4-BE49-F238E27FC236}">
                <a16:creationId xmlns:a16="http://schemas.microsoft.com/office/drawing/2014/main" id="{873038F2-5760-C179-0631-AF2D18AFD61C}"/>
              </a:ext>
            </a:extLst>
          </p:cNvPr>
          <p:cNvSpPr>
            <a:spLocks noGrp="1"/>
          </p:cNvSpPr>
          <p:nvPr>
            <p:ph idx="1"/>
          </p:nvPr>
        </p:nvSpPr>
        <p:spPr/>
        <p:txBody>
          <a:bodyPr/>
          <a:lstStyle/>
          <a:p>
            <a:r>
              <a:rPr lang="de-DE" b="1" dirty="0"/>
              <a:t>docker run -i -t ubuntu /bin/bash</a:t>
            </a:r>
          </a:p>
          <a:p>
            <a:r>
              <a:rPr lang="en-IN" dirty="0"/>
              <a:t>It will get the latest Ubuntu image and open the interactive terminal (shell)</a:t>
            </a:r>
          </a:p>
        </p:txBody>
      </p:sp>
      <p:pic>
        <p:nvPicPr>
          <p:cNvPr id="5" name="Picture 4">
            <a:extLst>
              <a:ext uri="{FF2B5EF4-FFF2-40B4-BE49-F238E27FC236}">
                <a16:creationId xmlns:a16="http://schemas.microsoft.com/office/drawing/2014/main" id="{A70D5123-22F4-9A9B-6B67-2DB8AD4905DE}"/>
              </a:ext>
            </a:extLst>
          </p:cNvPr>
          <p:cNvPicPr>
            <a:picLocks noChangeAspect="1"/>
          </p:cNvPicPr>
          <p:nvPr/>
        </p:nvPicPr>
        <p:blipFill>
          <a:blip r:embed="rId2"/>
          <a:stretch>
            <a:fillRect/>
          </a:stretch>
        </p:blipFill>
        <p:spPr>
          <a:xfrm>
            <a:off x="1047490" y="3337054"/>
            <a:ext cx="10097019" cy="1930499"/>
          </a:xfrm>
          <a:prstGeom prst="rect">
            <a:avLst/>
          </a:prstGeom>
        </p:spPr>
      </p:pic>
    </p:spTree>
    <p:extLst>
      <p:ext uri="{BB962C8B-B14F-4D97-AF65-F5344CB8AC3E}">
        <p14:creationId xmlns:p14="http://schemas.microsoft.com/office/powerpoint/2010/main" val="775122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35E8-8DB8-6D00-9C99-C5F9C295A0D0}"/>
              </a:ext>
            </a:extLst>
          </p:cNvPr>
          <p:cNvSpPr>
            <a:spLocks noGrp="1"/>
          </p:cNvSpPr>
          <p:nvPr>
            <p:ph type="title"/>
          </p:nvPr>
        </p:nvSpPr>
        <p:spPr/>
        <p:txBody>
          <a:bodyPr/>
          <a:lstStyle/>
          <a:p>
            <a:r>
              <a:rPr lang="en-IN" dirty="0"/>
              <a:t>Working Inside the Container</a:t>
            </a:r>
          </a:p>
        </p:txBody>
      </p:sp>
      <p:sp>
        <p:nvSpPr>
          <p:cNvPr id="3" name="Content Placeholder 2">
            <a:extLst>
              <a:ext uri="{FF2B5EF4-FFF2-40B4-BE49-F238E27FC236}">
                <a16:creationId xmlns:a16="http://schemas.microsoft.com/office/drawing/2014/main" id="{BE2D8774-C275-77AC-E19F-4F21AC6E9CC2}"/>
              </a:ext>
            </a:extLst>
          </p:cNvPr>
          <p:cNvSpPr>
            <a:spLocks noGrp="1"/>
          </p:cNvSpPr>
          <p:nvPr>
            <p:ph idx="1"/>
          </p:nvPr>
        </p:nvSpPr>
        <p:spPr/>
        <p:txBody>
          <a:bodyPr/>
          <a:lstStyle/>
          <a:p>
            <a:r>
              <a:rPr lang="en-IN" b="1" dirty="0"/>
              <a:t>hostname</a:t>
            </a:r>
          </a:p>
          <a:p>
            <a:endParaRPr lang="en-IN" b="1" dirty="0"/>
          </a:p>
          <a:p>
            <a:r>
              <a:rPr lang="en-IN" b="1" dirty="0"/>
              <a:t>cat /etc/hosts</a:t>
            </a:r>
          </a:p>
          <a:p>
            <a:endParaRPr lang="en-IN" b="1" dirty="0"/>
          </a:p>
          <a:p>
            <a:endParaRPr lang="en-IN" b="1" dirty="0"/>
          </a:p>
          <a:p>
            <a:endParaRPr lang="en-IN" b="1" dirty="0"/>
          </a:p>
          <a:p>
            <a:r>
              <a:rPr lang="en-IN" b="1" dirty="0"/>
              <a:t>hostname -I</a:t>
            </a:r>
          </a:p>
        </p:txBody>
      </p:sp>
      <p:pic>
        <p:nvPicPr>
          <p:cNvPr id="5" name="Picture 4">
            <a:extLst>
              <a:ext uri="{FF2B5EF4-FFF2-40B4-BE49-F238E27FC236}">
                <a16:creationId xmlns:a16="http://schemas.microsoft.com/office/drawing/2014/main" id="{A4EE49EE-C3F6-891C-8BAA-71AE68F58052}"/>
              </a:ext>
            </a:extLst>
          </p:cNvPr>
          <p:cNvPicPr>
            <a:picLocks noChangeAspect="1"/>
          </p:cNvPicPr>
          <p:nvPr/>
        </p:nvPicPr>
        <p:blipFill>
          <a:blip r:embed="rId2"/>
          <a:stretch>
            <a:fillRect/>
          </a:stretch>
        </p:blipFill>
        <p:spPr>
          <a:xfrm>
            <a:off x="3098666" y="1539860"/>
            <a:ext cx="5016864" cy="751277"/>
          </a:xfrm>
          <a:prstGeom prst="rect">
            <a:avLst/>
          </a:prstGeom>
        </p:spPr>
      </p:pic>
      <p:pic>
        <p:nvPicPr>
          <p:cNvPr id="7" name="Picture 6">
            <a:extLst>
              <a:ext uri="{FF2B5EF4-FFF2-40B4-BE49-F238E27FC236}">
                <a16:creationId xmlns:a16="http://schemas.microsoft.com/office/drawing/2014/main" id="{D5FEEE28-D98F-07D0-F528-2C469F8A4806}"/>
              </a:ext>
            </a:extLst>
          </p:cNvPr>
          <p:cNvPicPr>
            <a:picLocks noChangeAspect="1"/>
          </p:cNvPicPr>
          <p:nvPr/>
        </p:nvPicPr>
        <p:blipFill>
          <a:blip r:embed="rId3"/>
          <a:stretch>
            <a:fillRect/>
          </a:stretch>
        </p:blipFill>
        <p:spPr>
          <a:xfrm>
            <a:off x="3408161" y="2540730"/>
            <a:ext cx="5766096" cy="2146410"/>
          </a:xfrm>
          <a:prstGeom prst="rect">
            <a:avLst/>
          </a:prstGeom>
        </p:spPr>
      </p:pic>
      <p:sp>
        <p:nvSpPr>
          <p:cNvPr id="8" name="Callout: Line 7">
            <a:extLst>
              <a:ext uri="{FF2B5EF4-FFF2-40B4-BE49-F238E27FC236}">
                <a16:creationId xmlns:a16="http://schemas.microsoft.com/office/drawing/2014/main" id="{97433F80-275F-30CF-FF05-11DAAFB15007}"/>
              </a:ext>
            </a:extLst>
          </p:cNvPr>
          <p:cNvSpPr/>
          <p:nvPr/>
        </p:nvSpPr>
        <p:spPr>
          <a:xfrm>
            <a:off x="9637160" y="3160845"/>
            <a:ext cx="2013734" cy="1325563"/>
          </a:xfrm>
          <a:prstGeom prst="borderCallout1">
            <a:avLst>
              <a:gd name="adj1" fmla="val 18750"/>
              <a:gd name="adj2" fmla="val -8333"/>
              <a:gd name="adj3" fmla="val 101649"/>
              <a:gd name="adj4" fmla="val -127619"/>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Docker has added a host entry for our container with its IP address</a:t>
            </a:r>
          </a:p>
        </p:txBody>
      </p:sp>
      <p:pic>
        <p:nvPicPr>
          <p:cNvPr id="10" name="Picture 9">
            <a:extLst>
              <a:ext uri="{FF2B5EF4-FFF2-40B4-BE49-F238E27FC236}">
                <a16:creationId xmlns:a16="http://schemas.microsoft.com/office/drawing/2014/main" id="{CDAE25E6-0530-584E-0247-398992F1C200}"/>
              </a:ext>
            </a:extLst>
          </p:cNvPr>
          <p:cNvPicPr>
            <a:picLocks noChangeAspect="1"/>
          </p:cNvPicPr>
          <p:nvPr/>
        </p:nvPicPr>
        <p:blipFill>
          <a:blip r:embed="rId4"/>
          <a:stretch>
            <a:fillRect/>
          </a:stretch>
        </p:blipFill>
        <p:spPr>
          <a:xfrm>
            <a:off x="3262331" y="4936733"/>
            <a:ext cx="4146763" cy="590580"/>
          </a:xfrm>
          <a:prstGeom prst="rect">
            <a:avLst/>
          </a:prstGeom>
        </p:spPr>
      </p:pic>
      <p:sp>
        <p:nvSpPr>
          <p:cNvPr id="11" name="Callout: Line 10">
            <a:extLst>
              <a:ext uri="{FF2B5EF4-FFF2-40B4-BE49-F238E27FC236}">
                <a16:creationId xmlns:a16="http://schemas.microsoft.com/office/drawing/2014/main" id="{99E592E5-3CA1-02F6-0C7E-AB84E7409E9C}"/>
              </a:ext>
            </a:extLst>
          </p:cNvPr>
          <p:cNvSpPr/>
          <p:nvPr/>
        </p:nvSpPr>
        <p:spPr>
          <a:xfrm>
            <a:off x="9637160" y="4631003"/>
            <a:ext cx="2013734" cy="590580"/>
          </a:xfrm>
          <a:prstGeom prst="borderCallout1">
            <a:avLst>
              <a:gd name="adj1" fmla="val 18750"/>
              <a:gd name="adj2" fmla="val -8333"/>
              <a:gd name="adj3" fmla="val 98257"/>
              <a:gd name="adj4" fmla="val -10466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Just reconfirming our IP address</a:t>
            </a:r>
          </a:p>
        </p:txBody>
      </p:sp>
    </p:spTree>
    <p:extLst>
      <p:ext uri="{BB962C8B-B14F-4D97-AF65-F5344CB8AC3E}">
        <p14:creationId xmlns:p14="http://schemas.microsoft.com/office/powerpoint/2010/main" val="2956488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E7E63-EEA3-CDCD-9414-D8ABCCB0F652}"/>
              </a:ext>
            </a:extLst>
          </p:cNvPr>
          <p:cNvSpPr>
            <a:spLocks noGrp="1"/>
          </p:cNvSpPr>
          <p:nvPr>
            <p:ph type="title"/>
          </p:nvPr>
        </p:nvSpPr>
        <p:spPr/>
        <p:txBody>
          <a:bodyPr/>
          <a:lstStyle/>
          <a:p>
            <a:r>
              <a:rPr lang="en-IN" dirty="0"/>
              <a:t>Java Application with User Input</a:t>
            </a:r>
          </a:p>
        </p:txBody>
      </p:sp>
      <p:sp>
        <p:nvSpPr>
          <p:cNvPr id="5" name="Text Placeholder 4">
            <a:extLst>
              <a:ext uri="{FF2B5EF4-FFF2-40B4-BE49-F238E27FC236}">
                <a16:creationId xmlns:a16="http://schemas.microsoft.com/office/drawing/2014/main" id="{EF33F6BE-EBF5-D468-637E-23D7B0EF2E7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7067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D2F04-8A77-DCEC-600B-7C2127878F9C}"/>
              </a:ext>
            </a:extLst>
          </p:cNvPr>
          <p:cNvSpPr>
            <a:spLocks noGrp="1"/>
          </p:cNvSpPr>
          <p:nvPr>
            <p:ph type="title"/>
          </p:nvPr>
        </p:nvSpPr>
        <p:spPr/>
        <p:txBody>
          <a:bodyPr/>
          <a:lstStyle/>
          <a:p>
            <a:r>
              <a:rPr lang="en-IN" dirty="0"/>
              <a:t>Why the name Container?</a:t>
            </a:r>
          </a:p>
        </p:txBody>
      </p:sp>
      <p:sp>
        <p:nvSpPr>
          <p:cNvPr id="6" name="Content Placeholder 5">
            <a:extLst>
              <a:ext uri="{FF2B5EF4-FFF2-40B4-BE49-F238E27FC236}">
                <a16:creationId xmlns:a16="http://schemas.microsoft.com/office/drawing/2014/main" id="{15ED511F-3554-5525-9A71-DC5013D1399A}"/>
              </a:ext>
            </a:extLst>
          </p:cNvPr>
          <p:cNvSpPr>
            <a:spLocks noGrp="1"/>
          </p:cNvSpPr>
          <p:nvPr>
            <p:ph sz="half" idx="1"/>
          </p:nvPr>
        </p:nvSpPr>
        <p:spPr/>
        <p:txBody>
          <a:bodyPr/>
          <a:lstStyle/>
          <a:p>
            <a:endParaRPr lang="en-IN"/>
          </a:p>
        </p:txBody>
      </p:sp>
      <p:sp>
        <p:nvSpPr>
          <p:cNvPr id="7" name="Content Placeholder 6">
            <a:extLst>
              <a:ext uri="{FF2B5EF4-FFF2-40B4-BE49-F238E27FC236}">
                <a16:creationId xmlns:a16="http://schemas.microsoft.com/office/drawing/2014/main" id="{27AF41C9-05E4-5E76-5CD6-BAD1C76DE261}"/>
              </a:ext>
            </a:extLst>
          </p:cNvPr>
          <p:cNvSpPr>
            <a:spLocks noGrp="1"/>
          </p:cNvSpPr>
          <p:nvPr>
            <p:ph sz="half" idx="2"/>
          </p:nvPr>
        </p:nvSpPr>
        <p:spPr/>
        <p:txBody>
          <a:bodyPr/>
          <a:lstStyle/>
          <a:p>
            <a:r>
              <a:rPr lang="en-IN" dirty="0"/>
              <a:t>Self-contained</a:t>
            </a:r>
          </a:p>
          <a:p>
            <a:r>
              <a:rPr lang="en-IN" dirty="0"/>
              <a:t>Isolated</a:t>
            </a:r>
          </a:p>
          <a:p>
            <a:r>
              <a:rPr lang="en-IN" dirty="0"/>
              <a:t>Can be put on any truck or ship that can carry the container</a:t>
            </a:r>
          </a:p>
        </p:txBody>
      </p:sp>
      <p:pic>
        <p:nvPicPr>
          <p:cNvPr id="5" name="Picture 4">
            <a:extLst>
              <a:ext uri="{FF2B5EF4-FFF2-40B4-BE49-F238E27FC236}">
                <a16:creationId xmlns:a16="http://schemas.microsoft.com/office/drawing/2014/main" id="{761C3D71-68BE-B46A-E3D7-0DBC62C20832}"/>
              </a:ext>
            </a:extLst>
          </p:cNvPr>
          <p:cNvPicPr>
            <a:picLocks noChangeAspect="1"/>
          </p:cNvPicPr>
          <p:nvPr/>
        </p:nvPicPr>
        <p:blipFill>
          <a:blip r:embed="rId2"/>
          <a:stretch>
            <a:fillRect/>
          </a:stretch>
        </p:blipFill>
        <p:spPr>
          <a:xfrm>
            <a:off x="1344492" y="2317943"/>
            <a:ext cx="3802188" cy="2921878"/>
          </a:xfrm>
          <a:prstGeom prst="rect">
            <a:avLst/>
          </a:prstGeom>
        </p:spPr>
      </p:pic>
    </p:spTree>
    <p:extLst>
      <p:ext uri="{BB962C8B-B14F-4D97-AF65-F5344CB8AC3E}">
        <p14:creationId xmlns:p14="http://schemas.microsoft.com/office/powerpoint/2010/main" val="1886675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7B20-BF9D-789D-A304-1B17BAF02577}"/>
              </a:ext>
            </a:extLst>
          </p:cNvPr>
          <p:cNvSpPr>
            <a:spLocks noGrp="1"/>
          </p:cNvSpPr>
          <p:nvPr>
            <p:ph type="title"/>
          </p:nvPr>
        </p:nvSpPr>
        <p:spPr/>
        <p:txBody>
          <a:bodyPr>
            <a:normAutofit fontScale="90000"/>
          </a:bodyPr>
          <a:lstStyle/>
          <a:p>
            <a:r>
              <a:rPr lang="en-IN" dirty="0"/>
              <a:t>Create PrimeNumber.java (C:\lectures\CDAC\Cloud\docker\</a:t>
            </a:r>
            <a:r>
              <a:rPr lang="en-IN" dirty="0" err="1"/>
              <a:t>javainputdocker</a:t>
            </a:r>
            <a:r>
              <a:rPr lang="en-IN" dirty="0"/>
              <a:t>)</a:t>
            </a:r>
          </a:p>
        </p:txBody>
      </p:sp>
      <p:sp>
        <p:nvSpPr>
          <p:cNvPr id="3" name="Content Placeholder 2">
            <a:extLst>
              <a:ext uri="{FF2B5EF4-FFF2-40B4-BE49-F238E27FC236}">
                <a16:creationId xmlns:a16="http://schemas.microsoft.com/office/drawing/2014/main" id="{97831F69-334F-1211-727B-F1248A6FD24A}"/>
              </a:ext>
            </a:extLst>
          </p:cNvPr>
          <p:cNvSpPr>
            <a:spLocks noGrp="1"/>
          </p:cNvSpPr>
          <p:nvPr>
            <p:ph idx="1"/>
          </p:nvPr>
        </p:nvSpPr>
        <p:spPr/>
        <p:txBody>
          <a:bodyPr>
            <a:normAutofit fontScale="25000" lnSpcReduction="20000"/>
          </a:bodyPr>
          <a:lstStyle/>
          <a:p>
            <a:r>
              <a:rPr lang="en-IN" dirty="0"/>
              <a:t>import </a:t>
            </a:r>
            <a:r>
              <a:rPr lang="en-IN" dirty="0" err="1"/>
              <a:t>java.util.Scanner</a:t>
            </a:r>
            <a:r>
              <a:rPr lang="en-IN" dirty="0"/>
              <a:t>;</a:t>
            </a:r>
          </a:p>
          <a:p>
            <a:endParaRPr lang="en-IN" dirty="0"/>
          </a:p>
          <a:p>
            <a:r>
              <a:rPr lang="en-IN" dirty="0"/>
              <a:t>public class </a:t>
            </a:r>
            <a:r>
              <a:rPr lang="en-IN" dirty="0" err="1"/>
              <a:t>PrimeNumber</a:t>
            </a:r>
            <a:r>
              <a:rPr lang="en-IN" dirty="0"/>
              <a:t> {</a:t>
            </a:r>
          </a:p>
          <a:p>
            <a:endParaRPr lang="en-IN" dirty="0"/>
          </a:p>
          <a:p>
            <a:r>
              <a:rPr lang="en-IN" dirty="0"/>
              <a:t>  public static void main(String[] </a:t>
            </a:r>
            <a:r>
              <a:rPr lang="en-IN" dirty="0" err="1"/>
              <a:t>args</a:t>
            </a:r>
            <a:r>
              <a:rPr lang="en-IN" dirty="0"/>
              <a:t>) {</a:t>
            </a:r>
          </a:p>
          <a:p>
            <a:r>
              <a:rPr lang="en-IN" dirty="0"/>
              <a:t>    Scanner </a:t>
            </a:r>
            <a:r>
              <a:rPr lang="en-IN" dirty="0" err="1"/>
              <a:t>sc</a:t>
            </a:r>
            <a:r>
              <a:rPr lang="en-IN" dirty="0"/>
              <a:t> = new Scanner(System.in);</a:t>
            </a:r>
          </a:p>
          <a:p>
            <a:r>
              <a:rPr lang="en-IN" dirty="0"/>
              <a:t>    </a:t>
            </a:r>
            <a:r>
              <a:rPr lang="en-IN" dirty="0" err="1"/>
              <a:t>System.out.println</a:t>
            </a:r>
            <a:r>
              <a:rPr lang="en-IN" dirty="0"/>
              <a:t>("Prime number check ... Please enter a number: ");</a:t>
            </a:r>
          </a:p>
          <a:p>
            <a:r>
              <a:rPr lang="en-IN" dirty="0"/>
              <a:t>    int </a:t>
            </a:r>
            <a:r>
              <a:rPr lang="en-IN" dirty="0" err="1"/>
              <a:t>num</a:t>
            </a:r>
            <a:r>
              <a:rPr lang="en-IN" dirty="0"/>
              <a:t> = </a:t>
            </a:r>
            <a:r>
              <a:rPr lang="en-IN" dirty="0" err="1"/>
              <a:t>sc.nextInt</a:t>
            </a:r>
            <a:r>
              <a:rPr lang="en-IN" dirty="0"/>
              <a:t>();</a:t>
            </a:r>
          </a:p>
          <a:p>
            <a:r>
              <a:rPr lang="en-IN" dirty="0"/>
              <a:t>    </a:t>
            </a:r>
            <a:r>
              <a:rPr lang="en-IN" dirty="0" err="1"/>
              <a:t>boolean</a:t>
            </a:r>
            <a:r>
              <a:rPr lang="en-IN" dirty="0"/>
              <a:t> </a:t>
            </a:r>
            <a:r>
              <a:rPr lang="en-IN" dirty="0" err="1"/>
              <a:t>isPrime</a:t>
            </a:r>
            <a:r>
              <a:rPr lang="en-IN" dirty="0"/>
              <a:t> = true;  </a:t>
            </a:r>
          </a:p>
          <a:p>
            <a:r>
              <a:rPr lang="en-IN" dirty="0"/>
              <a:t>    for(int </a:t>
            </a:r>
            <a:r>
              <a:rPr lang="en-IN" dirty="0" err="1"/>
              <a:t>i</a:t>
            </a:r>
            <a:r>
              <a:rPr lang="en-IN" dirty="0"/>
              <a:t> = 2; </a:t>
            </a:r>
            <a:r>
              <a:rPr lang="en-IN" dirty="0" err="1"/>
              <a:t>i</a:t>
            </a:r>
            <a:r>
              <a:rPr lang="en-IN" dirty="0"/>
              <a:t> &lt; </a:t>
            </a:r>
            <a:r>
              <a:rPr lang="en-IN" dirty="0" err="1"/>
              <a:t>num</a:t>
            </a:r>
            <a:r>
              <a:rPr lang="en-IN" dirty="0"/>
              <a:t>/2; </a:t>
            </a:r>
            <a:r>
              <a:rPr lang="en-IN" dirty="0" err="1"/>
              <a:t>i</a:t>
            </a:r>
            <a:r>
              <a:rPr lang="en-IN" dirty="0"/>
              <a:t>++) {</a:t>
            </a:r>
          </a:p>
          <a:p>
            <a:r>
              <a:rPr lang="en-IN" dirty="0"/>
              <a:t>      if(</a:t>
            </a:r>
            <a:r>
              <a:rPr lang="en-IN" dirty="0" err="1"/>
              <a:t>num</a:t>
            </a:r>
            <a:r>
              <a:rPr lang="en-IN" dirty="0"/>
              <a:t> % </a:t>
            </a:r>
            <a:r>
              <a:rPr lang="en-IN" dirty="0" err="1"/>
              <a:t>i</a:t>
            </a:r>
            <a:r>
              <a:rPr lang="en-IN" dirty="0"/>
              <a:t> == 0) {</a:t>
            </a:r>
          </a:p>
          <a:p>
            <a:r>
              <a:rPr lang="en-IN" dirty="0"/>
              <a:t>        </a:t>
            </a:r>
            <a:r>
              <a:rPr lang="en-IN" dirty="0" err="1"/>
              <a:t>isPrime</a:t>
            </a:r>
            <a:r>
              <a:rPr lang="en-IN" dirty="0"/>
              <a:t> = false;</a:t>
            </a:r>
          </a:p>
          <a:p>
            <a:r>
              <a:rPr lang="en-IN" dirty="0"/>
              <a:t>        break;</a:t>
            </a:r>
          </a:p>
          <a:p>
            <a:r>
              <a:rPr lang="en-IN" dirty="0"/>
              <a:t>      }    </a:t>
            </a:r>
          </a:p>
          <a:p>
            <a:r>
              <a:rPr lang="en-IN" dirty="0"/>
              <a:t>	}  </a:t>
            </a:r>
          </a:p>
          <a:p>
            <a:r>
              <a:rPr lang="en-IN" dirty="0"/>
              <a:t>	</a:t>
            </a:r>
          </a:p>
          <a:p>
            <a:r>
              <a:rPr lang="en-IN" dirty="0"/>
              <a:t>	if(</a:t>
            </a:r>
            <a:r>
              <a:rPr lang="en-IN" dirty="0" err="1"/>
              <a:t>isPrime</a:t>
            </a:r>
            <a:r>
              <a:rPr lang="en-IN" dirty="0"/>
              <a:t>)</a:t>
            </a:r>
          </a:p>
          <a:p>
            <a:r>
              <a:rPr lang="en-IN" dirty="0"/>
              <a:t>      </a:t>
            </a:r>
            <a:r>
              <a:rPr lang="en-IN" dirty="0" err="1"/>
              <a:t>System.out.println</a:t>
            </a:r>
            <a:r>
              <a:rPr lang="en-IN" dirty="0"/>
              <a:t>(</a:t>
            </a:r>
            <a:r>
              <a:rPr lang="en-IN" dirty="0" err="1"/>
              <a:t>num</a:t>
            </a:r>
            <a:r>
              <a:rPr lang="en-IN" dirty="0"/>
              <a:t> + " is a prime number");</a:t>
            </a:r>
          </a:p>
          <a:p>
            <a:r>
              <a:rPr lang="en-IN" dirty="0"/>
              <a:t>    else</a:t>
            </a:r>
          </a:p>
          <a:p>
            <a:r>
              <a:rPr lang="en-IN" dirty="0"/>
              <a:t>      </a:t>
            </a:r>
            <a:r>
              <a:rPr lang="en-IN" dirty="0" err="1"/>
              <a:t>System.out.println</a:t>
            </a:r>
            <a:r>
              <a:rPr lang="en-IN" dirty="0"/>
              <a:t>(</a:t>
            </a:r>
            <a:r>
              <a:rPr lang="en-IN" dirty="0" err="1"/>
              <a:t>num</a:t>
            </a:r>
            <a:r>
              <a:rPr lang="en-IN" dirty="0"/>
              <a:t> + " is not a prime number");</a:t>
            </a:r>
          </a:p>
          <a:p>
            <a:endParaRPr lang="en-IN" dirty="0"/>
          </a:p>
          <a:p>
            <a:r>
              <a:rPr lang="en-IN" dirty="0"/>
              <a:t>    </a:t>
            </a:r>
            <a:r>
              <a:rPr lang="en-IN" dirty="0" err="1"/>
              <a:t>sc.close</a:t>
            </a:r>
            <a:r>
              <a:rPr lang="en-IN" dirty="0"/>
              <a:t>();</a:t>
            </a:r>
          </a:p>
          <a:p>
            <a:r>
              <a:rPr lang="en-IN" dirty="0"/>
              <a:t>  }</a:t>
            </a:r>
          </a:p>
          <a:p>
            <a:r>
              <a:rPr lang="en-IN" dirty="0"/>
              <a:t>}</a:t>
            </a:r>
          </a:p>
        </p:txBody>
      </p:sp>
    </p:spTree>
    <p:extLst>
      <p:ext uri="{BB962C8B-B14F-4D97-AF65-F5344CB8AC3E}">
        <p14:creationId xmlns:p14="http://schemas.microsoft.com/office/powerpoint/2010/main" val="42072821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F086-82C8-CF2A-4AD0-CDC19048307B}"/>
              </a:ext>
            </a:extLst>
          </p:cNvPr>
          <p:cNvSpPr>
            <a:spLocks noGrp="1"/>
          </p:cNvSpPr>
          <p:nvPr>
            <p:ph type="title"/>
          </p:nvPr>
        </p:nvSpPr>
        <p:spPr/>
        <p:txBody>
          <a:bodyPr>
            <a:normAutofit fontScale="90000"/>
          </a:bodyPr>
          <a:lstStyle/>
          <a:p>
            <a:r>
              <a:rPr lang="en-IN" dirty="0" err="1"/>
              <a:t>Dockerfile</a:t>
            </a:r>
            <a:r>
              <a:rPr lang="en-IN" dirty="0"/>
              <a:t> (C:\lectures\CDAC\Cloud\docker\</a:t>
            </a:r>
            <a:r>
              <a:rPr lang="en-IN" dirty="0" err="1"/>
              <a:t>javainputdocker</a:t>
            </a:r>
            <a:r>
              <a:rPr lang="en-IN" dirty="0"/>
              <a:t>)</a:t>
            </a:r>
          </a:p>
        </p:txBody>
      </p:sp>
      <p:sp>
        <p:nvSpPr>
          <p:cNvPr id="3" name="Content Placeholder 2">
            <a:extLst>
              <a:ext uri="{FF2B5EF4-FFF2-40B4-BE49-F238E27FC236}">
                <a16:creationId xmlns:a16="http://schemas.microsoft.com/office/drawing/2014/main" id="{6460894D-8AF1-67B1-7480-9F7C4C49ECA2}"/>
              </a:ext>
            </a:extLst>
          </p:cNvPr>
          <p:cNvSpPr>
            <a:spLocks noGrp="1"/>
          </p:cNvSpPr>
          <p:nvPr>
            <p:ph idx="1"/>
          </p:nvPr>
        </p:nvSpPr>
        <p:spPr/>
        <p:txBody>
          <a:bodyPr>
            <a:normAutofit lnSpcReduction="10000"/>
          </a:bodyPr>
          <a:lstStyle/>
          <a:p>
            <a:r>
              <a:rPr lang="en-IN" dirty="0"/>
              <a:t>FROM openjdk:12-alpine</a:t>
            </a:r>
          </a:p>
          <a:p>
            <a:endParaRPr lang="en-IN" dirty="0"/>
          </a:p>
          <a:p>
            <a:r>
              <a:rPr lang="en-IN" dirty="0"/>
              <a:t>COPY . /</a:t>
            </a:r>
            <a:r>
              <a:rPr lang="en-IN" dirty="0" err="1"/>
              <a:t>usr</a:t>
            </a:r>
            <a:r>
              <a:rPr lang="en-IN" dirty="0"/>
              <a:t>/</a:t>
            </a:r>
            <a:r>
              <a:rPr lang="en-IN" dirty="0" err="1"/>
              <a:t>src</a:t>
            </a:r>
            <a:r>
              <a:rPr lang="en-IN" dirty="0"/>
              <a:t>/</a:t>
            </a:r>
            <a:r>
              <a:rPr lang="en-IN" dirty="0" err="1"/>
              <a:t>myjavaapp</a:t>
            </a:r>
            <a:endParaRPr lang="en-IN" dirty="0"/>
          </a:p>
          <a:p>
            <a:endParaRPr lang="en-IN" dirty="0"/>
          </a:p>
          <a:p>
            <a:r>
              <a:rPr lang="en-IN" dirty="0"/>
              <a:t>WORKDIR /</a:t>
            </a:r>
            <a:r>
              <a:rPr lang="en-IN" dirty="0" err="1"/>
              <a:t>usr</a:t>
            </a:r>
            <a:r>
              <a:rPr lang="en-IN" dirty="0"/>
              <a:t>/</a:t>
            </a:r>
            <a:r>
              <a:rPr lang="en-IN" dirty="0" err="1"/>
              <a:t>src</a:t>
            </a:r>
            <a:r>
              <a:rPr lang="en-IN" dirty="0"/>
              <a:t>/</a:t>
            </a:r>
            <a:r>
              <a:rPr lang="en-IN" dirty="0" err="1"/>
              <a:t>myjavaapp</a:t>
            </a:r>
            <a:endParaRPr lang="en-IN" dirty="0"/>
          </a:p>
          <a:p>
            <a:endParaRPr lang="en-IN" dirty="0"/>
          </a:p>
          <a:p>
            <a:r>
              <a:rPr lang="en-IN" dirty="0"/>
              <a:t>RUN </a:t>
            </a:r>
            <a:r>
              <a:rPr lang="en-IN" dirty="0" err="1"/>
              <a:t>javac</a:t>
            </a:r>
            <a:r>
              <a:rPr lang="en-IN" dirty="0"/>
              <a:t> PrimeNumber.java</a:t>
            </a:r>
          </a:p>
          <a:p>
            <a:endParaRPr lang="en-IN" dirty="0"/>
          </a:p>
          <a:p>
            <a:r>
              <a:rPr lang="en-IN" dirty="0"/>
              <a:t>CMD ["java", "</a:t>
            </a:r>
            <a:r>
              <a:rPr lang="en-IN" dirty="0" err="1"/>
              <a:t>PrimeNumber</a:t>
            </a:r>
            <a:r>
              <a:rPr lang="en-IN" dirty="0"/>
              <a:t>"]</a:t>
            </a:r>
          </a:p>
        </p:txBody>
      </p:sp>
    </p:spTree>
    <p:extLst>
      <p:ext uri="{BB962C8B-B14F-4D97-AF65-F5344CB8AC3E}">
        <p14:creationId xmlns:p14="http://schemas.microsoft.com/office/powerpoint/2010/main" val="4227912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B7C1-CF7F-B600-44DF-C6485C411C0A}"/>
              </a:ext>
            </a:extLst>
          </p:cNvPr>
          <p:cNvSpPr>
            <a:spLocks noGrp="1"/>
          </p:cNvSpPr>
          <p:nvPr>
            <p:ph type="title"/>
          </p:nvPr>
        </p:nvSpPr>
        <p:spPr/>
        <p:txBody>
          <a:bodyPr/>
          <a:lstStyle/>
          <a:p>
            <a:r>
              <a:rPr lang="en-IN" dirty="0"/>
              <a:t>Build image and run</a:t>
            </a:r>
          </a:p>
        </p:txBody>
      </p:sp>
      <p:sp>
        <p:nvSpPr>
          <p:cNvPr id="3" name="Content Placeholder 2">
            <a:extLst>
              <a:ext uri="{FF2B5EF4-FFF2-40B4-BE49-F238E27FC236}">
                <a16:creationId xmlns:a16="http://schemas.microsoft.com/office/drawing/2014/main" id="{FD009EBB-1409-0E0A-321A-FA2C66868DEC}"/>
              </a:ext>
            </a:extLst>
          </p:cNvPr>
          <p:cNvSpPr>
            <a:spLocks noGrp="1"/>
          </p:cNvSpPr>
          <p:nvPr>
            <p:ph idx="1"/>
          </p:nvPr>
        </p:nvSpPr>
        <p:spPr/>
        <p:txBody>
          <a:bodyPr/>
          <a:lstStyle/>
          <a:p>
            <a:r>
              <a:rPr lang="en-IN" dirty="0"/>
              <a:t>docker build -t java-app .</a:t>
            </a:r>
          </a:p>
          <a:p>
            <a:r>
              <a:rPr lang="en-IN" dirty="0"/>
              <a:t>docker run java-app</a:t>
            </a:r>
          </a:p>
          <a:p>
            <a:endParaRPr lang="en-IN" dirty="0"/>
          </a:p>
          <a:p>
            <a:endParaRPr lang="en-IN" dirty="0"/>
          </a:p>
          <a:p>
            <a:endParaRPr lang="en-IN" dirty="0"/>
          </a:p>
          <a:p>
            <a:r>
              <a:rPr lang="en-IN" dirty="0"/>
              <a:t>To resolve: docker run </a:t>
            </a:r>
            <a:r>
              <a:rPr lang="en-IN" b="1" dirty="0"/>
              <a:t>–it</a:t>
            </a:r>
            <a:r>
              <a:rPr lang="en-IN" dirty="0"/>
              <a:t> java-app</a:t>
            </a:r>
          </a:p>
        </p:txBody>
      </p:sp>
      <p:pic>
        <p:nvPicPr>
          <p:cNvPr id="5" name="Picture 4">
            <a:extLst>
              <a:ext uri="{FF2B5EF4-FFF2-40B4-BE49-F238E27FC236}">
                <a16:creationId xmlns:a16="http://schemas.microsoft.com/office/drawing/2014/main" id="{72315A79-0506-E52F-B077-9AA096DF0B99}"/>
              </a:ext>
            </a:extLst>
          </p:cNvPr>
          <p:cNvPicPr>
            <a:picLocks noChangeAspect="1"/>
          </p:cNvPicPr>
          <p:nvPr/>
        </p:nvPicPr>
        <p:blipFill>
          <a:blip r:embed="rId2"/>
          <a:stretch>
            <a:fillRect/>
          </a:stretch>
        </p:blipFill>
        <p:spPr>
          <a:xfrm>
            <a:off x="1568551" y="2924149"/>
            <a:ext cx="8541189" cy="1009702"/>
          </a:xfrm>
          <a:prstGeom prst="rect">
            <a:avLst/>
          </a:prstGeom>
        </p:spPr>
      </p:pic>
      <p:pic>
        <p:nvPicPr>
          <p:cNvPr id="9" name="Picture 8">
            <a:extLst>
              <a:ext uri="{FF2B5EF4-FFF2-40B4-BE49-F238E27FC236}">
                <a16:creationId xmlns:a16="http://schemas.microsoft.com/office/drawing/2014/main" id="{3FEC514B-2F9D-0F85-0D51-686A56FC0B7D}"/>
              </a:ext>
            </a:extLst>
          </p:cNvPr>
          <p:cNvPicPr>
            <a:picLocks noChangeAspect="1"/>
          </p:cNvPicPr>
          <p:nvPr/>
        </p:nvPicPr>
        <p:blipFill>
          <a:blip r:embed="rId3"/>
          <a:stretch>
            <a:fillRect/>
          </a:stretch>
        </p:blipFill>
        <p:spPr>
          <a:xfrm>
            <a:off x="1492735" y="5032375"/>
            <a:ext cx="8877756" cy="1276416"/>
          </a:xfrm>
          <a:prstGeom prst="rect">
            <a:avLst/>
          </a:prstGeom>
        </p:spPr>
      </p:pic>
    </p:spTree>
    <p:extLst>
      <p:ext uri="{BB962C8B-B14F-4D97-AF65-F5344CB8AC3E}">
        <p14:creationId xmlns:p14="http://schemas.microsoft.com/office/powerpoint/2010/main" val="3611143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9A508-97C4-1595-6862-F61F64C83B8D}"/>
              </a:ext>
            </a:extLst>
          </p:cNvPr>
          <p:cNvSpPr>
            <a:spLocks noGrp="1"/>
          </p:cNvSpPr>
          <p:nvPr>
            <p:ph type="title"/>
          </p:nvPr>
        </p:nvSpPr>
        <p:spPr/>
        <p:txBody>
          <a:bodyPr/>
          <a:lstStyle/>
          <a:p>
            <a:r>
              <a:rPr lang="en-IN" dirty="0"/>
              <a:t>Using Ready Images</a:t>
            </a:r>
          </a:p>
        </p:txBody>
      </p:sp>
      <p:sp>
        <p:nvSpPr>
          <p:cNvPr id="5" name="Text Placeholder 4">
            <a:extLst>
              <a:ext uri="{FF2B5EF4-FFF2-40B4-BE49-F238E27FC236}">
                <a16:creationId xmlns:a16="http://schemas.microsoft.com/office/drawing/2014/main" id="{EB6EFFB5-280C-170C-19ED-027D31F277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878153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1ED-F2A9-7836-80E3-7B213A10AB1F}"/>
              </a:ext>
            </a:extLst>
          </p:cNvPr>
          <p:cNvSpPr>
            <a:spLocks noGrp="1"/>
          </p:cNvSpPr>
          <p:nvPr>
            <p:ph type="title"/>
          </p:nvPr>
        </p:nvSpPr>
        <p:spPr/>
        <p:txBody>
          <a:bodyPr/>
          <a:lstStyle/>
          <a:p>
            <a:r>
              <a:rPr lang="en-IN" dirty="0"/>
              <a:t>Downloading Images</a:t>
            </a:r>
          </a:p>
        </p:txBody>
      </p:sp>
      <p:sp>
        <p:nvSpPr>
          <p:cNvPr id="3" name="Content Placeholder 2">
            <a:extLst>
              <a:ext uri="{FF2B5EF4-FFF2-40B4-BE49-F238E27FC236}">
                <a16:creationId xmlns:a16="http://schemas.microsoft.com/office/drawing/2014/main" id="{B8880591-346B-D7F0-EDBB-CBD3144F6BFB}"/>
              </a:ext>
            </a:extLst>
          </p:cNvPr>
          <p:cNvSpPr>
            <a:spLocks noGrp="1"/>
          </p:cNvSpPr>
          <p:nvPr>
            <p:ph idx="1"/>
          </p:nvPr>
        </p:nvSpPr>
        <p:spPr/>
        <p:txBody>
          <a:bodyPr/>
          <a:lstStyle/>
          <a:p>
            <a:r>
              <a:rPr lang="en-IN" b="1" dirty="0"/>
              <a:t>docker image pull &lt;image name&gt;</a:t>
            </a:r>
            <a:r>
              <a:rPr lang="en-IN" dirty="0"/>
              <a:t> - Download an image from </a:t>
            </a:r>
            <a:r>
              <a:rPr lang="en-IN" dirty="0" err="1"/>
              <a:t>DockerHub</a:t>
            </a:r>
            <a:endParaRPr lang="en-IN" b="1" dirty="0"/>
          </a:p>
          <a:p>
            <a:r>
              <a:rPr lang="en-IN" dirty="0"/>
              <a:t>docker image pull </a:t>
            </a:r>
            <a:r>
              <a:rPr lang="en-IN" dirty="0" err="1"/>
              <a:t>virtualpairprogrammers</a:t>
            </a:r>
            <a:r>
              <a:rPr lang="en-IN" dirty="0"/>
              <a:t>/</a:t>
            </a:r>
            <a:r>
              <a:rPr lang="en-IN" dirty="0" err="1"/>
              <a:t>fleetman</a:t>
            </a:r>
            <a:r>
              <a:rPr lang="en-IN" dirty="0"/>
              <a:t>-webapp</a:t>
            </a:r>
          </a:p>
        </p:txBody>
      </p:sp>
      <p:pic>
        <p:nvPicPr>
          <p:cNvPr id="5" name="Picture 4">
            <a:extLst>
              <a:ext uri="{FF2B5EF4-FFF2-40B4-BE49-F238E27FC236}">
                <a16:creationId xmlns:a16="http://schemas.microsoft.com/office/drawing/2014/main" id="{626F58A9-41E9-A2CC-98D4-713A7A9C7475}"/>
              </a:ext>
            </a:extLst>
          </p:cNvPr>
          <p:cNvPicPr>
            <a:picLocks noChangeAspect="1"/>
          </p:cNvPicPr>
          <p:nvPr/>
        </p:nvPicPr>
        <p:blipFill>
          <a:blip r:embed="rId2"/>
          <a:stretch>
            <a:fillRect/>
          </a:stretch>
        </p:blipFill>
        <p:spPr>
          <a:xfrm>
            <a:off x="2847006" y="3333056"/>
            <a:ext cx="5778797" cy="3397425"/>
          </a:xfrm>
          <a:prstGeom prst="rect">
            <a:avLst/>
          </a:prstGeom>
        </p:spPr>
      </p:pic>
    </p:spTree>
    <p:extLst>
      <p:ext uri="{BB962C8B-B14F-4D97-AF65-F5344CB8AC3E}">
        <p14:creationId xmlns:p14="http://schemas.microsoft.com/office/powerpoint/2010/main" val="1092055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1ED-F2A9-7836-80E3-7B213A10AB1F}"/>
              </a:ext>
            </a:extLst>
          </p:cNvPr>
          <p:cNvSpPr>
            <a:spLocks noGrp="1"/>
          </p:cNvSpPr>
          <p:nvPr>
            <p:ph type="title"/>
          </p:nvPr>
        </p:nvSpPr>
        <p:spPr/>
        <p:txBody>
          <a:bodyPr/>
          <a:lstStyle/>
          <a:p>
            <a:r>
              <a:rPr lang="en-IN" dirty="0"/>
              <a:t>Running Containers (Image-&gt;Container)</a:t>
            </a:r>
          </a:p>
        </p:txBody>
      </p:sp>
      <p:sp>
        <p:nvSpPr>
          <p:cNvPr id="3" name="Content Placeholder 2">
            <a:extLst>
              <a:ext uri="{FF2B5EF4-FFF2-40B4-BE49-F238E27FC236}">
                <a16:creationId xmlns:a16="http://schemas.microsoft.com/office/drawing/2014/main" id="{B8880591-346B-D7F0-EDBB-CBD3144F6BFB}"/>
              </a:ext>
            </a:extLst>
          </p:cNvPr>
          <p:cNvSpPr>
            <a:spLocks noGrp="1"/>
          </p:cNvSpPr>
          <p:nvPr>
            <p:ph idx="1"/>
          </p:nvPr>
        </p:nvSpPr>
        <p:spPr/>
        <p:txBody>
          <a:bodyPr/>
          <a:lstStyle/>
          <a:p>
            <a:r>
              <a:rPr lang="fr-FR" b="1" dirty="0"/>
              <a:t>docker container run -p &lt;public port&gt;:&lt;container port&gt; &lt;image </a:t>
            </a:r>
            <a:r>
              <a:rPr lang="fr-FR" b="1" dirty="0" err="1"/>
              <a:t>name</a:t>
            </a:r>
            <a:r>
              <a:rPr lang="fr-FR" b="1" dirty="0"/>
              <a:t>&gt; </a:t>
            </a:r>
            <a:r>
              <a:rPr lang="fr-FR" dirty="0"/>
              <a:t>- Run and </a:t>
            </a:r>
            <a:r>
              <a:rPr lang="fr-FR" dirty="0" err="1"/>
              <a:t>publish</a:t>
            </a:r>
            <a:r>
              <a:rPr lang="fr-FR" dirty="0"/>
              <a:t> the container on a </a:t>
            </a:r>
            <a:r>
              <a:rPr lang="en-IN" dirty="0"/>
              <a:t>specific</a:t>
            </a:r>
            <a:r>
              <a:rPr lang="fr-FR" dirty="0"/>
              <a:t> port </a:t>
            </a:r>
            <a:endParaRPr lang="en-IN" b="1" dirty="0"/>
          </a:p>
          <a:p>
            <a:r>
              <a:rPr lang="en-IN" dirty="0"/>
              <a:t>docker container run –p 8080:8080 </a:t>
            </a:r>
            <a:r>
              <a:rPr lang="en-IN" dirty="0" err="1"/>
              <a:t>virtualpairprogrammers</a:t>
            </a:r>
            <a:r>
              <a:rPr lang="en-IN" dirty="0"/>
              <a:t>/</a:t>
            </a:r>
            <a:r>
              <a:rPr lang="en-IN" dirty="0" err="1"/>
              <a:t>fleetman</a:t>
            </a:r>
            <a:r>
              <a:rPr lang="en-IN" dirty="0"/>
              <a:t>-webapp</a:t>
            </a:r>
          </a:p>
        </p:txBody>
      </p:sp>
      <p:pic>
        <p:nvPicPr>
          <p:cNvPr id="6" name="Picture 5">
            <a:extLst>
              <a:ext uri="{FF2B5EF4-FFF2-40B4-BE49-F238E27FC236}">
                <a16:creationId xmlns:a16="http://schemas.microsoft.com/office/drawing/2014/main" id="{690A4A83-88D3-B992-319B-EDE55C277889}"/>
              </a:ext>
            </a:extLst>
          </p:cNvPr>
          <p:cNvPicPr>
            <a:picLocks noChangeAspect="1"/>
          </p:cNvPicPr>
          <p:nvPr/>
        </p:nvPicPr>
        <p:blipFill>
          <a:blip r:embed="rId2"/>
          <a:stretch>
            <a:fillRect/>
          </a:stretch>
        </p:blipFill>
        <p:spPr>
          <a:xfrm>
            <a:off x="1053958" y="3626561"/>
            <a:ext cx="7955383" cy="1366679"/>
          </a:xfrm>
          <a:prstGeom prst="rect">
            <a:avLst/>
          </a:prstGeom>
        </p:spPr>
      </p:pic>
      <p:pic>
        <p:nvPicPr>
          <p:cNvPr id="8" name="Picture 7">
            <a:extLst>
              <a:ext uri="{FF2B5EF4-FFF2-40B4-BE49-F238E27FC236}">
                <a16:creationId xmlns:a16="http://schemas.microsoft.com/office/drawing/2014/main" id="{442EAB1B-82FB-770D-EC3B-BC1E1D0CA515}"/>
              </a:ext>
            </a:extLst>
          </p:cNvPr>
          <p:cNvPicPr>
            <a:picLocks noChangeAspect="1"/>
          </p:cNvPicPr>
          <p:nvPr/>
        </p:nvPicPr>
        <p:blipFill>
          <a:blip r:embed="rId3"/>
          <a:stretch>
            <a:fillRect/>
          </a:stretch>
        </p:blipFill>
        <p:spPr>
          <a:xfrm>
            <a:off x="1405274" y="5311161"/>
            <a:ext cx="8395131" cy="812842"/>
          </a:xfrm>
          <a:prstGeom prst="rect">
            <a:avLst/>
          </a:prstGeom>
        </p:spPr>
      </p:pic>
    </p:spTree>
    <p:extLst>
      <p:ext uri="{BB962C8B-B14F-4D97-AF65-F5344CB8AC3E}">
        <p14:creationId xmlns:p14="http://schemas.microsoft.com/office/powerpoint/2010/main" val="2474422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1ED-F2A9-7836-80E3-7B213A10AB1F}"/>
              </a:ext>
            </a:extLst>
          </p:cNvPr>
          <p:cNvSpPr>
            <a:spLocks noGrp="1"/>
          </p:cNvSpPr>
          <p:nvPr>
            <p:ph type="title"/>
          </p:nvPr>
        </p:nvSpPr>
        <p:spPr/>
        <p:txBody>
          <a:bodyPr/>
          <a:lstStyle/>
          <a:p>
            <a:r>
              <a:rPr lang="en-IN" dirty="0"/>
              <a:t>Stopping Containers</a:t>
            </a:r>
          </a:p>
        </p:txBody>
      </p:sp>
      <p:sp>
        <p:nvSpPr>
          <p:cNvPr id="3" name="Content Placeholder 2">
            <a:extLst>
              <a:ext uri="{FF2B5EF4-FFF2-40B4-BE49-F238E27FC236}">
                <a16:creationId xmlns:a16="http://schemas.microsoft.com/office/drawing/2014/main" id="{B8880591-346B-D7F0-EDBB-CBD3144F6BFB}"/>
              </a:ext>
            </a:extLst>
          </p:cNvPr>
          <p:cNvSpPr>
            <a:spLocks noGrp="1"/>
          </p:cNvSpPr>
          <p:nvPr>
            <p:ph idx="1"/>
          </p:nvPr>
        </p:nvSpPr>
        <p:spPr/>
        <p:txBody>
          <a:bodyPr/>
          <a:lstStyle/>
          <a:p>
            <a:r>
              <a:rPr lang="en-IN" dirty="0" err="1"/>
              <a:t>Ctrl+C</a:t>
            </a:r>
            <a:r>
              <a:rPr lang="en-IN" dirty="0"/>
              <a:t> does not work in most cases – Since it is running as a Linux process (remember, Docker Desktop is actually a Linux VM)</a:t>
            </a:r>
          </a:p>
          <a:p>
            <a:r>
              <a:rPr lang="en-IN" dirty="0"/>
              <a:t>So, open a separate command prompt, check the container id(s) and stop them</a:t>
            </a:r>
          </a:p>
        </p:txBody>
      </p:sp>
      <p:pic>
        <p:nvPicPr>
          <p:cNvPr id="5" name="Picture 4">
            <a:extLst>
              <a:ext uri="{FF2B5EF4-FFF2-40B4-BE49-F238E27FC236}">
                <a16:creationId xmlns:a16="http://schemas.microsoft.com/office/drawing/2014/main" id="{463F1180-8038-AE75-D60C-07CB897E2E75}"/>
              </a:ext>
            </a:extLst>
          </p:cNvPr>
          <p:cNvPicPr>
            <a:picLocks noChangeAspect="1"/>
          </p:cNvPicPr>
          <p:nvPr/>
        </p:nvPicPr>
        <p:blipFill>
          <a:blip r:embed="rId2"/>
          <a:stretch>
            <a:fillRect/>
          </a:stretch>
        </p:blipFill>
        <p:spPr>
          <a:xfrm>
            <a:off x="1044241" y="3707399"/>
            <a:ext cx="10856006" cy="2785476"/>
          </a:xfrm>
          <a:prstGeom prst="rect">
            <a:avLst/>
          </a:prstGeom>
        </p:spPr>
      </p:pic>
    </p:spTree>
    <p:extLst>
      <p:ext uri="{BB962C8B-B14F-4D97-AF65-F5344CB8AC3E}">
        <p14:creationId xmlns:p14="http://schemas.microsoft.com/office/powerpoint/2010/main" val="2643060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1ED-F2A9-7836-80E3-7B213A10AB1F}"/>
              </a:ext>
            </a:extLst>
          </p:cNvPr>
          <p:cNvSpPr>
            <a:spLocks noGrp="1"/>
          </p:cNvSpPr>
          <p:nvPr>
            <p:ph type="title"/>
          </p:nvPr>
        </p:nvSpPr>
        <p:spPr/>
        <p:txBody>
          <a:bodyPr/>
          <a:lstStyle/>
          <a:p>
            <a:r>
              <a:rPr lang="en-IN" dirty="0"/>
              <a:t>Listing and Stopping Containers – Commands </a:t>
            </a:r>
          </a:p>
        </p:txBody>
      </p:sp>
      <p:sp>
        <p:nvSpPr>
          <p:cNvPr id="3" name="Content Placeholder 2">
            <a:extLst>
              <a:ext uri="{FF2B5EF4-FFF2-40B4-BE49-F238E27FC236}">
                <a16:creationId xmlns:a16="http://schemas.microsoft.com/office/drawing/2014/main" id="{B8880591-346B-D7F0-EDBB-CBD3144F6BFB}"/>
              </a:ext>
            </a:extLst>
          </p:cNvPr>
          <p:cNvSpPr>
            <a:spLocks noGrp="1"/>
          </p:cNvSpPr>
          <p:nvPr>
            <p:ph idx="1"/>
          </p:nvPr>
        </p:nvSpPr>
        <p:spPr/>
        <p:txBody>
          <a:bodyPr>
            <a:normAutofit fontScale="92500" lnSpcReduction="10000"/>
          </a:bodyPr>
          <a:lstStyle/>
          <a:p>
            <a:r>
              <a:rPr lang="en-IN"/>
              <a:t>More commands: https://docs.docker.com/engine/reference/builder/</a:t>
            </a:r>
          </a:p>
          <a:p>
            <a:r>
              <a:rPr lang="en-IN" b="1" dirty="0"/>
              <a:t>docker container list –a</a:t>
            </a:r>
          </a:p>
          <a:p>
            <a:pPr lvl="1"/>
            <a:r>
              <a:rPr lang="en-IN" dirty="0"/>
              <a:t>List all containers, even the stopped ones</a:t>
            </a:r>
          </a:p>
          <a:p>
            <a:r>
              <a:rPr lang="en-IN" b="1" dirty="0"/>
              <a:t>docker container stop &lt;container id&gt;</a:t>
            </a:r>
          </a:p>
          <a:p>
            <a:pPr lvl="1"/>
            <a:r>
              <a:rPr lang="en-IN" dirty="0"/>
              <a:t>Stop a running container</a:t>
            </a:r>
          </a:p>
          <a:p>
            <a:r>
              <a:rPr lang="en-IN" b="1" dirty="0"/>
              <a:t>docker container start  &lt;container id&gt;</a:t>
            </a:r>
          </a:p>
          <a:p>
            <a:pPr lvl="1"/>
            <a:r>
              <a:rPr lang="en-IN" dirty="0"/>
              <a:t>Restart a stopped container</a:t>
            </a:r>
          </a:p>
          <a:p>
            <a:r>
              <a:rPr lang="en-IN" b="1" dirty="0"/>
              <a:t>docker container rm &lt;container id&gt;</a:t>
            </a:r>
          </a:p>
          <a:p>
            <a:pPr lvl="1"/>
            <a:r>
              <a:rPr lang="en-IN" dirty="0"/>
              <a:t>Remove a stopped container</a:t>
            </a:r>
          </a:p>
          <a:p>
            <a:r>
              <a:rPr lang="en-IN" b="1" dirty="0"/>
              <a:t>docker container prune</a:t>
            </a:r>
          </a:p>
          <a:p>
            <a:pPr lvl="1"/>
            <a:r>
              <a:rPr lang="en-IN" dirty="0"/>
              <a:t>Remove all stopped containers</a:t>
            </a:r>
          </a:p>
          <a:p>
            <a:endParaRPr lang="en-IN" b="1" dirty="0"/>
          </a:p>
        </p:txBody>
      </p:sp>
    </p:spTree>
    <p:extLst>
      <p:ext uri="{BB962C8B-B14F-4D97-AF65-F5344CB8AC3E}">
        <p14:creationId xmlns:p14="http://schemas.microsoft.com/office/powerpoint/2010/main" val="320419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Docker Hub</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r>
              <a:rPr lang="en-IN" dirty="0"/>
              <a:t>Repository of ready-made Docker images</a:t>
            </a:r>
          </a:p>
          <a:p>
            <a:r>
              <a:rPr lang="en-IN" dirty="0"/>
              <a:t>Created by people/companies for public usage</a:t>
            </a:r>
          </a:p>
          <a:p>
            <a:r>
              <a:rPr lang="en-IN" dirty="0"/>
              <a:t>Suppose we want an Ubuntu image to start with (as we want to create an Ubuntu-based container)</a:t>
            </a:r>
          </a:p>
          <a:p>
            <a:pPr lvl="1"/>
            <a:r>
              <a:rPr lang="en-IN" dirty="0"/>
              <a:t>Go to hub.docker.com and search for ubuntu (See next slides)</a:t>
            </a:r>
          </a:p>
        </p:txBody>
      </p:sp>
    </p:spTree>
    <p:extLst>
      <p:ext uri="{BB962C8B-B14F-4D97-AF65-F5344CB8AC3E}">
        <p14:creationId xmlns:p14="http://schemas.microsoft.com/office/powerpoint/2010/main" val="2646182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Our Requirement</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4CCE35D2-FF68-041D-1B93-4DF39959C591}"/>
              </a:ext>
            </a:extLst>
          </p:cNvPr>
          <p:cNvSpPr txBox="1"/>
          <p:nvPr/>
        </p:nvSpPr>
        <p:spPr>
          <a:xfrm>
            <a:off x="3034300" y="4676114"/>
            <a:ext cx="5462427" cy="1107996"/>
          </a:xfrm>
          <a:prstGeom prst="rect">
            <a:avLst/>
          </a:prstGeom>
          <a:solidFill>
            <a:srgbClr val="92D050"/>
          </a:solidFill>
        </p:spPr>
        <p:txBody>
          <a:bodyPr wrap="square" rtlCol="0">
            <a:spAutoFit/>
          </a:bodyPr>
          <a:lstStyle/>
          <a:p>
            <a:pPr algn="ctr"/>
            <a:endParaRPr lang="en-IN" sz="2400" b="1" dirty="0"/>
          </a:p>
          <a:p>
            <a:pPr algn="ctr"/>
            <a:r>
              <a:rPr lang="en-IN" sz="2400" b="1" dirty="0"/>
              <a:t>Our laptop’s Windows Operating System</a:t>
            </a:r>
          </a:p>
          <a:p>
            <a:pPr algn="ctr"/>
            <a:endParaRPr lang="en-IN" b="1" dirty="0"/>
          </a:p>
        </p:txBody>
      </p:sp>
      <p:sp>
        <p:nvSpPr>
          <p:cNvPr id="5" name="TextBox 4">
            <a:extLst>
              <a:ext uri="{FF2B5EF4-FFF2-40B4-BE49-F238E27FC236}">
                <a16:creationId xmlns:a16="http://schemas.microsoft.com/office/drawing/2014/main" id="{ACF36A41-1D1A-DE92-F3AA-29DD0FFEC1C7}"/>
              </a:ext>
            </a:extLst>
          </p:cNvPr>
          <p:cNvSpPr txBox="1"/>
          <p:nvPr/>
        </p:nvSpPr>
        <p:spPr>
          <a:xfrm>
            <a:off x="3030876" y="3937450"/>
            <a:ext cx="1880171" cy="738664"/>
          </a:xfrm>
          <a:prstGeom prst="rect">
            <a:avLst/>
          </a:prstGeom>
          <a:solidFill>
            <a:schemeClr val="accent4">
              <a:lumMod val="40000"/>
              <a:lumOff val="60000"/>
            </a:schemeClr>
          </a:solidFill>
        </p:spPr>
        <p:txBody>
          <a:bodyPr wrap="square" rtlCol="0">
            <a:spAutoFit/>
          </a:bodyPr>
          <a:lstStyle/>
          <a:p>
            <a:pPr algn="ctr"/>
            <a:r>
              <a:rPr lang="en-IN" sz="2400" b="1" dirty="0"/>
              <a:t>Ubuntu</a:t>
            </a:r>
            <a:endParaRPr lang="en-IN" b="1" dirty="0"/>
          </a:p>
          <a:p>
            <a:endParaRPr lang="en-IN" dirty="0"/>
          </a:p>
        </p:txBody>
      </p:sp>
      <p:cxnSp>
        <p:nvCxnSpPr>
          <p:cNvPr id="7" name="Straight Arrow Connector 6">
            <a:extLst>
              <a:ext uri="{FF2B5EF4-FFF2-40B4-BE49-F238E27FC236}">
                <a16:creationId xmlns:a16="http://schemas.microsoft.com/office/drawing/2014/main" id="{3B0EDFF4-52F8-025C-B583-C3ABD6478FB5}"/>
              </a:ext>
            </a:extLst>
          </p:cNvPr>
          <p:cNvCxnSpPr/>
          <p:nvPr/>
        </p:nvCxnSpPr>
        <p:spPr>
          <a:xfrm>
            <a:off x="5065160" y="4202130"/>
            <a:ext cx="3534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EEDA4F-43DD-8698-7E0C-575AD73CC291}"/>
              </a:ext>
            </a:extLst>
          </p:cNvPr>
          <p:cNvSpPr txBox="1"/>
          <p:nvPr/>
        </p:nvSpPr>
        <p:spPr>
          <a:xfrm>
            <a:off x="8722760" y="3988820"/>
            <a:ext cx="1140431" cy="369332"/>
          </a:xfrm>
          <a:prstGeom prst="rect">
            <a:avLst/>
          </a:prstGeom>
          <a:solidFill>
            <a:schemeClr val="accent2">
              <a:lumMod val="60000"/>
              <a:lumOff val="40000"/>
            </a:schemeClr>
          </a:solidFill>
        </p:spPr>
        <p:txBody>
          <a:bodyPr wrap="square" rtlCol="0">
            <a:spAutoFit/>
          </a:bodyPr>
          <a:lstStyle/>
          <a:p>
            <a:r>
              <a:rPr lang="en-IN" b="1" i="1" dirty="0"/>
              <a:t>Required</a:t>
            </a:r>
          </a:p>
        </p:txBody>
      </p:sp>
      <p:sp>
        <p:nvSpPr>
          <p:cNvPr id="9" name="TextBox 8">
            <a:extLst>
              <a:ext uri="{FF2B5EF4-FFF2-40B4-BE49-F238E27FC236}">
                <a16:creationId xmlns:a16="http://schemas.microsoft.com/office/drawing/2014/main" id="{B345DD5C-B4AA-2A04-76CA-AE26AD457145}"/>
              </a:ext>
            </a:extLst>
          </p:cNvPr>
          <p:cNvSpPr txBox="1"/>
          <p:nvPr/>
        </p:nvSpPr>
        <p:spPr>
          <a:xfrm>
            <a:off x="3030876" y="3250870"/>
            <a:ext cx="1880171" cy="738664"/>
          </a:xfrm>
          <a:prstGeom prst="rect">
            <a:avLst/>
          </a:prstGeom>
          <a:solidFill>
            <a:srgbClr val="00B0F0"/>
          </a:solidFill>
        </p:spPr>
        <p:txBody>
          <a:bodyPr wrap="square" rtlCol="0">
            <a:spAutoFit/>
          </a:bodyPr>
          <a:lstStyle/>
          <a:p>
            <a:pPr algn="ctr"/>
            <a:r>
              <a:rPr lang="en-IN" sz="2400" b="1" dirty="0"/>
              <a:t>Java</a:t>
            </a:r>
            <a:endParaRPr lang="en-IN" b="1" dirty="0"/>
          </a:p>
          <a:p>
            <a:endParaRPr lang="en-IN" dirty="0"/>
          </a:p>
        </p:txBody>
      </p:sp>
      <p:cxnSp>
        <p:nvCxnSpPr>
          <p:cNvPr id="10" name="Straight Arrow Connector 9">
            <a:extLst>
              <a:ext uri="{FF2B5EF4-FFF2-40B4-BE49-F238E27FC236}">
                <a16:creationId xmlns:a16="http://schemas.microsoft.com/office/drawing/2014/main" id="{6E6F736B-6329-ABAC-A3FF-3E3AD3D34064}"/>
              </a:ext>
            </a:extLst>
          </p:cNvPr>
          <p:cNvCxnSpPr/>
          <p:nvPr/>
        </p:nvCxnSpPr>
        <p:spPr>
          <a:xfrm>
            <a:off x="5065160" y="3580664"/>
            <a:ext cx="3534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698565-F89A-F975-6D49-7AA5BCB732AA}"/>
              </a:ext>
            </a:extLst>
          </p:cNvPr>
          <p:cNvSpPr txBox="1"/>
          <p:nvPr/>
        </p:nvSpPr>
        <p:spPr>
          <a:xfrm>
            <a:off x="8722760" y="3367354"/>
            <a:ext cx="1140431" cy="369332"/>
          </a:xfrm>
          <a:prstGeom prst="rect">
            <a:avLst/>
          </a:prstGeom>
          <a:solidFill>
            <a:schemeClr val="accent2">
              <a:lumMod val="60000"/>
              <a:lumOff val="40000"/>
            </a:schemeClr>
          </a:solidFill>
        </p:spPr>
        <p:txBody>
          <a:bodyPr wrap="square" rtlCol="0">
            <a:spAutoFit/>
          </a:bodyPr>
          <a:lstStyle/>
          <a:p>
            <a:r>
              <a:rPr lang="en-IN" b="1" i="1" dirty="0"/>
              <a:t>Required</a:t>
            </a:r>
          </a:p>
        </p:txBody>
      </p:sp>
      <p:sp>
        <p:nvSpPr>
          <p:cNvPr id="12" name="TextBox 11">
            <a:extLst>
              <a:ext uri="{FF2B5EF4-FFF2-40B4-BE49-F238E27FC236}">
                <a16:creationId xmlns:a16="http://schemas.microsoft.com/office/drawing/2014/main" id="{ABE8D6F8-9358-8556-151D-44E34463E53B}"/>
              </a:ext>
            </a:extLst>
          </p:cNvPr>
          <p:cNvSpPr txBox="1"/>
          <p:nvPr/>
        </p:nvSpPr>
        <p:spPr>
          <a:xfrm>
            <a:off x="3030876" y="2512206"/>
            <a:ext cx="1880171" cy="738664"/>
          </a:xfrm>
          <a:prstGeom prst="rect">
            <a:avLst/>
          </a:prstGeom>
          <a:solidFill>
            <a:schemeClr val="accent2">
              <a:lumMod val="20000"/>
              <a:lumOff val="80000"/>
            </a:schemeClr>
          </a:solidFill>
        </p:spPr>
        <p:txBody>
          <a:bodyPr wrap="square" rtlCol="0">
            <a:spAutoFit/>
          </a:bodyPr>
          <a:lstStyle/>
          <a:p>
            <a:pPr algn="ctr"/>
            <a:r>
              <a:rPr lang="en-IN" sz="2400" b="1" dirty="0"/>
              <a:t>Our app</a:t>
            </a:r>
            <a:endParaRPr lang="en-IN" b="1" dirty="0"/>
          </a:p>
          <a:p>
            <a:endParaRPr lang="en-IN" dirty="0"/>
          </a:p>
        </p:txBody>
      </p:sp>
      <p:cxnSp>
        <p:nvCxnSpPr>
          <p:cNvPr id="13" name="Straight Arrow Connector 12">
            <a:extLst>
              <a:ext uri="{FF2B5EF4-FFF2-40B4-BE49-F238E27FC236}">
                <a16:creationId xmlns:a16="http://schemas.microsoft.com/office/drawing/2014/main" id="{A02C91FF-A201-25D9-A146-59B24CEC8AA1}"/>
              </a:ext>
            </a:extLst>
          </p:cNvPr>
          <p:cNvCxnSpPr/>
          <p:nvPr/>
        </p:nvCxnSpPr>
        <p:spPr>
          <a:xfrm>
            <a:off x="5042902" y="2931681"/>
            <a:ext cx="3534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3703A86-DBBB-8BED-1786-5E027AA64843}"/>
              </a:ext>
            </a:extLst>
          </p:cNvPr>
          <p:cNvSpPr txBox="1"/>
          <p:nvPr/>
        </p:nvSpPr>
        <p:spPr>
          <a:xfrm>
            <a:off x="8700502" y="2718371"/>
            <a:ext cx="1666123" cy="369332"/>
          </a:xfrm>
          <a:prstGeom prst="rect">
            <a:avLst/>
          </a:prstGeom>
          <a:solidFill>
            <a:schemeClr val="accent2">
              <a:lumMod val="60000"/>
              <a:lumOff val="40000"/>
            </a:schemeClr>
          </a:solidFill>
        </p:spPr>
        <p:txBody>
          <a:bodyPr wrap="square" rtlCol="0">
            <a:spAutoFit/>
          </a:bodyPr>
          <a:lstStyle/>
          <a:p>
            <a:r>
              <a:rPr lang="en-IN" b="1" i="1" dirty="0"/>
              <a:t>We will create</a:t>
            </a:r>
          </a:p>
        </p:txBody>
      </p:sp>
    </p:spTree>
    <p:extLst>
      <p:ext uri="{BB962C8B-B14F-4D97-AF65-F5344CB8AC3E}">
        <p14:creationId xmlns:p14="http://schemas.microsoft.com/office/powerpoint/2010/main" val="467431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Container Concept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12290" name="Picture 2" descr="containerization application">
            <a:extLst>
              <a:ext uri="{FF2B5EF4-FFF2-40B4-BE49-F238E27FC236}">
                <a16:creationId xmlns:a16="http://schemas.microsoft.com/office/drawing/2014/main" id="{D3565288-D582-4941-24F0-760DC7402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937" y="1353621"/>
            <a:ext cx="7898687" cy="505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84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Finding Base Images</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CC6970BC-E231-3097-29DA-3EB852B33C6E}"/>
              </a:ext>
            </a:extLst>
          </p:cNvPr>
          <p:cNvPicPr>
            <a:picLocks noChangeAspect="1"/>
          </p:cNvPicPr>
          <p:nvPr/>
        </p:nvPicPr>
        <p:blipFill>
          <a:blip r:embed="rId2"/>
          <a:stretch>
            <a:fillRect/>
          </a:stretch>
        </p:blipFill>
        <p:spPr>
          <a:xfrm>
            <a:off x="725165" y="1499019"/>
            <a:ext cx="10515601" cy="4498623"/>
          </a:xfrm>
          <a:prstGeom prst="rect">
            <a:avLst/>
          </a:prstGeom>
        </p:spPr>
      </p:pic>
    </p:spTree>
    <p:extLst>
      <p:ext uri="{BB962C8B-B14F-4D97-AF65-F5344CB8AC3E}">
        <p14:creationId xmlns:p14="http://schemas.microsoft.com/office/powerpoint/2010/main" val="38939005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Downloading Base Images</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3EEC47F-C1B6-D7C9-0108-7748E8FC139F}"/>
              </a:ext>
            </a:extLst>
          </p:cNvPr>
          <p:cNvPicPr>
            <a:picLocks noChangeAspect="1"/>
          </p:cNvPicPr>
          <p:nvPr/>
        </p:nvPicPr>
        <p:blipFill>
          <a:blip r:embed="rId2"/>
          <a:stretch>
            <a:fillRect/>
          </a:stretch>
        </p:blipFill>
        <p:spPr>
          <a:xfrm>
            <a:off x="666256" y="1578613"/>
            <a:ext cx="10859487" cy="5163271"/>
          </a:xfrm>
          <a:prstGeom prst="rect">
            <a:avLst/>
          </a:prstGeom>
        </p:spPr>
      </p:pic>
    </p:spTree>
    <p:extLst>
      <p:ext uri="{BB962C8B-B14F-4D97-AF65-F5344CB8AC3E}">
        <p14:creationId xmlns:p14="http://schemas.microsoft.com/office/powerpoint/2010/main" val="329082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Downloading Base Images - Demo</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r>
              <a:rPr lang="en-IN" dirty="0"/>
              <a:t>docker pull ubuntu</a:t>
            </a:r>
          </a:p>
        </p:txBody>
      </p:sp>
      <p:pic>
        <p:nvPicPr>
          <p:cNvPr id="6" name="Picture 5">
            <a:extLst>
              <a:ext uri="{FF2B5EF4-FFF2-40B4-BE49-F238E27FC236}">
                <a16:creationId xmlns:a16="http://schemas.microsoft.com/office/drawing/2014/main" id="{E3CD1F44-5D1E-9B0E-4D62-50A3D58C683A}"/>
              </a:ext>
            </a:extLst>
          </p:cNvPr>
          <p:cNvPicPr>
            <a:picLocks noChangeAspect="1"/>
          </p:cNvPicPr>
          <p:nvPr/>
        </p:nvPicPr>
        <p:blipFill>
          <a:blip r:embed="rId2"/>
          <a:stretch>
            <a:fillRect/>
          </a:stretch>
        </p:blipFill>
        <p:spPr>
          <a:xfrm>
            <a:off x="1475797" y="2527795"/>
            <a:ext cx="7226671" cy="1555830"/>
          </a:xfrm>
          <a:prstGeom prst="rect">
            <a:avLst/>
          </a:prstGeom>
        </p:spPr>
      </p:pic>
    </p:spTree>
    <p:extLst>
      <p:ext uri="{BB962C8B-B14F-4D97-AF65-F5344CB8AC3E}">
        <p14:creationId xmlns:p14="http://schemas.microsoft.com/office/powerpoint/2010/main" val="1072876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Trying to run the Base Image as a Container</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r>
              <a:rPr lang="en-IN" dirty="0"/>
              <a:t>docker image ls</a:t>
            </a:r>
          </a:p>
          <a:p>
            <a:endParaRPr lang="en-IN" dirty="0"/>
          </a:p>
          <a:p>
            <a:endParaRPr lang="en-IN" dirty="0"/>
          </a:p>
          <a:p>
            <a:r>
              <a:rPr lang="en-IN" dirty="0"/>
              <a:t>docker container run ubuntu (Note: No port numbers are required, since it is a server) – Nothing happens!</a:t>
            </a:r>
          </a:p>
          <a:p>
            <a:endParaRPr lang="en-IN" dirty="0"/>
          </a:p>
          <a:p>
            <a:endParaRPr lang="en-IN" dirty="0"/>
          </a:p>
          <a:p>
            <a:r>
              <a:rPr lang="en-IN" dirty="0"/>
              <a:t>docker container ls -&gt; To confirm</a:t>
            </a:r>
          </a:p>
        </p:txBody>
      </p:sp>
      <p:pic>
        <p:nvPicPr>
          <p:cNvPr id="5" name="Picture 4">
            <a:extLst>
              <a:ext uri="{FF2B5EF4-FFF2-40B4-BE49-F238E27FC236}">
                <a16:creationId xmlns:a16="http://schemas.microsoft.com/office/drawing/2014/main" id="{3598E846-F5AC-BEA3-F921-C63F1142A939}"/>
              </a:ext>
            </a:extLst>
          </p:cNvPr>
          <p:cNvPicPr>
            <a:picLocks noChangeAspect="1"/>
          </p:cNvPicPr>
          <p:nvPr/>
        </p:nvPicPr>
        <p:blipFill>
          <a:blip r:embed="rId2"/>
          <a:stretch>
            <a:fillRect/>
          </a:stretch>
        </p:blipFill>
        <p:spPr>
          <a:xfrm>
            <a:off x="1051641" y="2260433"/>
            <a:ext cx="8198271" cy="939848"/>
          </a:xfrm>
          <a:prstGeom prst="rect">
            <a:avLst/>
          </a:prstGeom>
        </p:spPr>
      </p:pic>
      <p:pic>
        <p:nvPicPr>
          <p:cNvPr id="8" name="Picture 7">
            <a:extLst>
              <a:ext uri="{FF2B5EF4-FFF2-40B4-BE49-F238E27FC236}">
                <a16:creationId xmlns:a16="http://schemas.microsoft.com/office/drawing/2014/main" id="{8FDDBDF2-EC67-EC83-E161-2EC73F8EB36B}"/>
              </a:ext>
            </a:extLst>
          </p:cNvPr>
          <p:cNvPicPr>
            <a:picLocks noChangeAspect="1"/>
          </p:cNvPicPr>
          <p:nvPr/>
        </p:nvPicPr>
        <p:blipFill>
          <a:blip r:embed="rId3"/>
          <a:stretch>
            <a:fillRect/>
          </a:stretch>
        </p:blipFill>
        <p:spPr>
          <a:xfrm>
            <a:off x="1437093" y="4202435"/>
            <a:ext cx="4324572" cy="787440"/>
          </a:xfrm>
          <a:prstGeom prst="rect">
            <a:avLst/>
          </a:prstGeom>
        </p:spPr>
      </p:pic>
      <p:pic>
        <p:nvPicPr>
          <p:cNvPr id="10" name="Picture 9">
            <a:extLst>
              <a:ext uri="{FF2B5EF4-FFF2-40B4-BE49-F238E27FC236}">
                <a16:creationId xmlns:a16="http://schemas.microsoft.com/office/drawing/2014/main" id="{3F76B7B5-E765-2F57-D3A5-4866164115B2}"/>
              </a:ext>
            </a:extLst>
          </p:cNvPr>
          <p:cNvPicPr>
            <a:picLocks noChangeAspect="1"/>
          </p:cNvPicPr>
          <p:nvPr/>
        </p:nvPicPr>
        <p:blipFill>
          <a:blip r:embed="rId4"/>
          <a:stretch>
            <a:fillRect/>
          </a:stretch>
        </p:blipFill>
        <p:spPr>
          <a:xfrm>
            <a:off x="5890794" y="5092924"/>
            <a:ext cx="6324925" cy="946199"/>
          </a:xfrm>
          <a:prstGeom prst="rect">
            <a:avLst/>
          </a:prstGeom>
        </p:spPr>
      </p:pic>
    </p:spTree>
    <p:extLst>
      <p:ext uri="{BB962C8B-B14F-4D97-AF65-F5344CB8AC3E}">
        <p14:creationId xmlns:p14="http://schemas.microsoft.com/office/powerpoint/2010/main" val="31108733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C333-27EF-EF21-5D68-52D45E42F56A}"/>
              </a:ext>
            </a:extLst>
          </p:cNvPr>
          <p:cNvSpPr>
            <a:spLocks noGrp="1"/>
          </p:cNvSpPr>
          <p:nvPr>
            <p:ph type="title"/>
          </p:nvPr>
        </p:nvSpPr>
        <p:spPr/>
        <p:txBody>
          <a:bodyPr/>
          <a:lstStyle/>
          <a:p>
            <a:r>
              <a:rPr lang="en-IN" dirty="0"/>
              <a:t>Why does the Base Image not Run?</a:t>
            </a:r>
          </a:p>
        </p:txBody>
      </p:sp>
      <p:sp>
        <p:nvSpPr>
          <p:cNvPr id="3" name="Content Placeholder 2">
            <a:extLst>
              <a:ext uri="{FF2B5EF4-FFF2-40B4-BE49-F238E27FC236}">
                <a16:creationId xmlns:a16="http://schemas.microsoft.com/office/drawing/2014/main" id="{C6AE9411-28A0-313B-94B2-73E44B4D1082}"/>
              </a:ext>
            </a:extLst>
          </p:cNvPr>
          <p:cNvSpPr>
            <a:spLocks noGrp="1"/>
          </p:cNvSpPr>
          <p:nvPr>
            <p:ph idx="1"/>
          </p:nvPr>
        </p:nvSpPr>
        <p:spPr/>
        <p:txBody>
          <a:bodyPr>
            <a:normAutofit lnSpcReduction="10000"/>
          </a:bodyPr>
          <a:lstStyle/>
          <a:p>
            <a:r>
              <a:rPr lang="en-IN" dirty="0"/>
              <a:t>docker container ls –a</a:t>
            </a:r>
          </a:p>
          <a:p>
            <a:endParaRPr lang="en-IN" dirty="0"/>
          </a:p>
          <a:p>
            <a:endParaRPr lang="en-IN" dirty="0"/>
          </a:p>
          <a:p>
            <a:endParaRPr lang="en-IN" dirty="0"/>
          </a:p>
          <a:p>
            <a:endParaRPr lang="en-IN" dirty="0"/>
          </a:p>
          <a:p>
            <a:endParaRPr lang="en-IN" dirty="0"/>
          </a:p>
          <a:p>
            <a:r>
              <a:rPr lang="en-IN" dirty="0"/>
              <a:t>The ubuntu container exists! Then why is it not running?</a:t>
            </a:r>
          </a:p>
          <a:p>
            <a:r>
              <a:rPr lang="en-IN" dirty="0"/>
              <a:t>It is running a command </a:t>
            </a:r>
            <a:r>
              <a:rPr lang="en-IN" i="1" dirty="0"/>
              <a:t>bash</a:t>
            </a:r>
            <a:r>
              <a:rPr lang="en-IN" dirty="0"/>
              <a:t>, which expects a script and there is none. It does not start a terminal on its own.</a:t>
            </a:r>
          </a:p>
        </p:txBody>
      </p:sp>
      <p:pic>
        <p:nvPicPr>
          <p:cNvPr id="5" name="Picture 4">
            <a:extLst>
              <a:ext uri="{FF2B5EF4-FFF2-40B4-BE49-F238E27FC236}">
                <a16:creationId xmlns:a16="http://schemas.microsoft.com/office/drawing/2014/main" id="{E6388323-30CA-8ADD-1C58-5CA7585DB71C}"/>
              </a:ext>
            </a:extLst>
          </p:cNvPr>
          <p:cNvPicPr>
            <a:picLocks noChangeAspect="1"/>
          </p:cNvPicPr>
          <p:nvPr/>
        </p:nvPicPr>
        <p:blipFill>
          <a:blip r:embed="rId2"/>
          <a:stretch>
            <a:fillRect/>
          </a:stretch>
        </p:blipFill>
        <p:spPr>
          <a:xfrm>
            <a:off x="425158" y="2527253"/>
            <a:ext cx="11341683" cy="1803493"/>
          </a:xfrm>
          <a:prstGeom prst="rect">
            <a:avLst/>
          </a:prstGeom>
        </p:spPr>
      </p:pic>
    </p:spTree>
    <p:extLst>
      <p:ext uri="{BB962C8B-B14F-4D97-AF65-F5344CB8AC3E}">
        <p14:creationId xmlns:p14="http://schemas.microsoft.com/office/powerpoint/2010/main" val="40794603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C333-27EF-EF21-5D68-52D45E42F56A}"/>
              </a:ext>
            </a:extLst>
          </p:cNvPr>
          <p:cNvSpPr>
            <a:spLocks noGrp="1"/>
          </p:cNvSpPr>
          <p:nvPr>
            <p:ph type="title"/>
          </p:nvPr>
        </p:nvSpPr>
        <p:spPr/>
        <p:txBody>
          <a:bodyPr/>
          <a:lstStyle/>
          <a:p>
            <a:r>
              <a:rPr lang="en-IN" dirty="0"/>
              <a:t>Running the Base Image</a:t>
            </a:r>
          </a:p>
        </p:txBody>
      </p:sp>
      <p:sp>
        <p:nvSpPr>
          <p:cNvPr id="3" name="Content Placeholder 2">
            <a:extLst>
              <a:ext uri="{FF2B5EF4-FFF2-40B4-BE49-F238E27FC236}">
                <a16:creationId xmlns:a16="http://schemas.microsoft.com/office/drawing/2014/main" id="{C6AE9411-28A0-313B-94B2-73E44B4D1082}"/>
              </a:ext>
            </a:extLst>
          </p:cNvPr>
          <p:cNvSpPr>
            <a:spLocks noGrp="1"/>
          </p:cNvSpPr>
          <p:nvPr>
            <p:ph idx="1"/>
          </p:nvPr>
        </p:nvSpPr>
        <p:spPr/>
        <p:txBody>
          <a:bodyPr>
            <a:normAutofit/>
          </a:bodyPr>
          <a:lstStyle/>
          <a:p>
            <a:r>
              <a:rPr lang="en-IN" dirty="0"/>
              <a:t>docker container run -it ubuntu</a:t>
            </a:r>
          </a:p>
          <a:p>
            <a:endParaRPr lang="en-IN" dirty="0"/>
          </a:p>
          <a:p>
            <a:endParaRPr lang="en-IN" dirty="0"/>
          </a:p>
          <a:p>
            <a:endParaRPr lang="en-IN" dirty="0"/>
          </a:p>
          <a:p>
            <a:r>
              <a:rPr lang="en-IN" dirty="0"/>
              <a:t>-</a:t>
            </a:r>
            <a:r>
              <a:rPr lang="en-IN" dirty="0" err="1"/>
              <a:t>i</a:t>
            </a:r>
            <a:r>
              <a:rPr lang="en-IN" dirty="0"/>
              <a:t> means interactive and –t means terminal</a:t>
            </a:r>
          </a:p>
          <a:p>
            <a:r>
              <a:rPr lang="en-IN" dirty="0"/>
              <a:t>We can combine into a single parameter –it</a:t>
            </a:r>
          </a:p>
          <a:p>
            <a:r>
              <a:rPr lang="en-IN" dirty="0"/>
              <a:t>Now it has started an Ubuntu terminal</a:t>
            </a:r>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D326D4E2-098E-474F-19DE-36AD99C4A335}"/>
              </a:ext>
            </a:extLst>
          </p:cNvPr>
          <p:cNvPicPr>
            <a:picLocks noChangeAspect="1"/>
          </p:cNvPicPr>
          <p:nvPr/>
        </p:nvPicPr>
        <p:blipFill>
          <a:blip r:embed="rId2"/>
          <a:stretch>
            <a:fillRect/>
          </a:stretch>
        </p:blipFill>
        <p:spPr>
          <a:xfrm>
            <a:off x="1651353" y="2337746"/>
            <a:ext cx="6280239" cy="939710"/>
          </a:xfrm>
          <a:prstGeom prst="rect">
            <a:avLst/>
          </a:prstGeom>
        </p:spPr>
      </p:pic>
    </p:spTree>
    <p:extLst>
      <p:ext uri="{BB962C8B-B14F-4D97-AF65-F5344CB8AC3E}">
        <p14:creationId xmlns:p14="http://schemas.microsoft.com/office/powerpoint/2010/main" val="1370012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C333-27EF-EF21-5D68-52D45E42F56A}"/>
              </a:ext>
            </a:extLst>
          </p:cNvPr>
          <p:cNvSpPr>
            <a:spLocks noGrp="1"/>
          </p:cNvSpPr>
          <p:nvPr>
            <p:ph type="title"/>
          </p:nvPr>
        </p:nvSpPr>
        <p:spPr/>
        <p:txBody>
          <a:bodyPr/>
          <a:lstStyle/>
          <a:p>
            <a:r>
              <a:rPr lang="en-IN" dirty="0"/>
              <a:t>Running the Base Image</a:t>
            </a:r>
          </a:p>
        </p:txBody>
      </p:sp>
      <p:sp>
        <p:nvSpPr>
          <p:cNvPr id="3" name="Content Placeholder 2">
            <a:extLst>
              <a:ext uri="{FF2B5EF4-FFF2-40B4-BE49-F238E27FC236}">
                <a16:creationId xmlns:a16="http://schemas.microsoft.com/office/drawing/2014/main" id="{C6AE9411-28A0-313B-94B2-73E44B4D1082}"/>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186211CA-0CE8-1593-5019-D7E95B584509}"/>
              </a:ext>
            </a:extLst>
          </p:cNvPr>
          <p:cNvPicPr>
            <a:picLocks noChangeAspect="1"/>
          </p:cNvPicPr>
          <p:nvPr/>
        </p:nvPicPr>
        <p:blipFill>
          <a:blip r:embed="rId2"/>
          <a:stretch>
            <a:fillRect/>
          </a:stretch>
        </p:blipFill>
        <p:spPr>
          <a:xfrm>
            <a:off x="2794110" y="1873022"/>
            <a:ext cx="5391427" cy="4438878"/>
          </a:xfrm>
          <a:prstGeom prst="rect">
            <a:avLst/>
          </a:prstGeom>
        </p:spPr>
      </p:pic>
      <p:pic>
        <p:nvPicPr>
          <p:cNvPr id="8" name="Picture 7">
            <a:extLst>
              <a:ext uri="{FF2B5EF4-FFF2-40B4-BE49-F238E27FC236}">
                <a16:creationId xmlns:a16="http://schemas.microsoft.com/office/drawing/2014/main" id="{21C76DAF-9830-81B6-F2C3-066A90B85850}"/>
              </a:ext>
            </a:extLst>
          </p:cNvPr>
          <p:cNvPicPr>
            <a:picLocks noChangeAspect="1"/>
          </p:cNvPicPr>
          <p:nvPr/>
        </p:nvPicPr>
        <p:blipFill>
          <a:blip r:embed="rId3"/>
          <a:stretch>
            <a:fillRect/>
          </a:stretch>
        </p:blipFill>
        <p:spPr>
          <a:xfrm>
            <a:off x="8671062" y="2765725"/>
            <a:ext cx="2197213" cy="812842"/>
          </a:xfrm>
          <a:prstGeom prst="rect">
            <a:avLst/>
          </a:prstGeom>
        </p:spPr>
      </p:pic>
    </p:spTree>
    <p:extLst>
      <p:ext uri="{BB962C8B-B14F-4D97-AF65-F5344CB8AC3E}">
        <p14:creationId xmlns:p14="http://schemas.microsoft.com/office/powerpoint/2010/main" val="2229101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Running a Tomcat Container</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Search for Tomcat on Docker Hub</a:t>
            </a:r>
          </a:p>
        </p:txBody>
      </p:sp>
      <p:pic>
        <p:nvPicPr>
          <p:cNvPr id="5" name="Picture 4">
            <a:extLst>
              <a:ext uri="{FF2B5EF4-FFF2-40B4-BE49-F238E27FC236}">
                <a16:creationId xmlns:a16="http://schemas.microsoft.com/office/drawing/2014/main" id="{507E9E45-C5B5-58AA-D047-3E6FD60D6C51}"/>
              </a:ext>
            </a:extLst>
          </p:cNvPr>
          <p:cNvPicPr>
            <a:picLocks noChangeAspect="1"/>
          </p:cNvPicPr>
          <p:nvPr/>
        </p:nvPicPr>
        <p:blipFill>
          <a:blip r:embed="rId2"/>
          <a:stretch>
            <a:fillRect/>
          </a:stretch>
        </p:blipFill>
        <p:spPr>
          <a:xfrm>
            <a:off x="838200" y="2349467"/>
            <a:ext cx="10079804" cy="4282062"/>
          </a:xfrm>
          <a:prstGeom prst="rect">
            <a:avLst/>
          </a:prstGeom>
        </p:spPr>
      </p:pic>
    </p:spTree>
    <p:extLst>
      <p:ext uri="{BB962C8B-B14F-4D97-AF65-F5344CB8AC3E}">
        <p14:creationId xmlns:p14="http://schemas.microsoft.com/office/powerpoint/2010/main" val="3971084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Downloading the Tomcat Image</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AB0AFD82-E077-D0DF-54B7-73B6B3FFCC0C}"/>
              </a:ext>
            </a:extLst>
          </p:cNvPr>
          <p:cNvPicPr>
            <a:picLocks noChangeAspect="1"/>
          </p:cNvPicPr>
          <p:nvPr/>
        </p:nvPicPr>
        <p:blipFill>
          <a:blip r:embed="rId2"/>
          <a:stretch>
            <a:fillRect/>
          </a:stretch>
        </p:blipFill>
        <p:spPr>
          <a:xfrm>
            <a:off x="501405" y="2221596"/>
            <a:ext cx="11189189" cy="3559396"/>
          </a:xfrm>
          <a:prstGeom prst="rect">
            <a:avLst/>
          </a:prstGeom>
        </p:spPr>
      </p:pic>
    </p:spTree>
    <p:extLst>
      <p:ext uri="{BB962C8B-B14F-4D97-AF65-F5344CB8AC3E}">
        <p14:creationId xmlns:p14="http://schemas.microsoft.com/office/powerpoint/2010/main" val="5893412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Downloading Tomcat Image</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docker pull tomcat</a:t>
            </a:r>
          </a:p>
        </p:txBody>
      </p:sp>
      <p:pic>
        <p:nvPicPr>
          <p:cNvPr id="6" name="Picture 5">
            <a:extLst>
              <a:ext uri="{FF2B5EF4-FFF2-40B4-BE49-F238E27FC236}">
                <a16:creationId xmlns:a16="http://schemas.microsoft.com/office/drawing/2014/main" id="{F6B70ACB-9B1D-87BF-63B8-1F1122C0A37F}"/>
              </a:ext>
            </a:extLst>
          </p:cNvPr>
          <p:cNvPicPr>
            <a:picLocks noChangeAspect="1"/>
          </p:cNvPicPr>
          <p:nvPr/>
        </p:nvPicPr>
        <p:blipFill>
          <a:blip r:embed="rId2"/>
          <a:stretch>
            <a:fillRect/>
          </a:stretch>
        </p:blipFill>
        <p:spPr>
          <a:xfrm>
            <a:off x="1206756" y="2388916"/>
            <a:ext cx="8841369" cy="3855444"/>
          </a:xfrm>
          <a:prstGeom prst="rect">
            <a:avLst/>
          </a:prstGeom>
        </p:spPr>
      </p:pic>
    </p:spTree>
    <p:extLst>
      <p:ext uri="{BB962C8B-B14F-4D97-AF65-F5344CB8AC3E}">
        <p14:creationId xmlns:p14="http://schemas.microsoft.com/office/powerpoint/2010/main" val="50095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Does Containerization Work?</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r>
              <a:rPr lang="en-US" dirty="0"/>
              <a:t>Application containers work by virtualizing the operating system.</a:t>
            </a:r>
          </a:p>
          <a:p>
            <a:r>
              <a:rPr lang="en-US" dirty="0"/>
              <a:t>Each application container thinks that it is the only application running on a machine. </a:t>
            </a:r>
          </a:p>
          <a:p>
            <a:r>
              <a:rPr lang="en-US" dirty="0"/>
              <a:t>Each container is defined as a single running application and a set of supporting libraries. </a:t>
            </a:r>
          </a:p>
          <a:p>
            <a:r>
              <a:rPr lang="en-US" dirty="0"/>
              <a:t>Important: Containers differ from virtual machines. Containers are immutable - they can’t be modified by any action that you take. This is on purpose—it means that every time you create a container, it’ll be the same.</a:t>
            </a:r>
          </a:p>
          <a:p>
            <a:endParaRPr lang="en-IN" dirty="0"/>
          </a:p>
        </p:txBody>
      </p:sp>
    </p:spTree>
    <p:extLst>
      <p:ext uri="{BB962C8B-B14F-4D97-AF65-F5344CB8AC3E}">
        <p14:creationId xmlns:p14="http://schemas.microsoft.com/office/powerpoint/2010/main" val="16540341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Run the Tomcat Container and Test</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docker container run –d –p 80:8080 tomcat</a:t>
            </a:r>
          </a:p>
          <a:p>
            <a:endParaRPr lang="en-IN" dirty="0"/>
          </a:p>
          <a:p>
            <a:endParaRPr lang="en-IN" dirty="0"/>
          </a:p>
          <a:p>
            <a:r>
              <a:rPr lang="en-IN" dirty="0"/>
              <a:t>Note: d means run in detached (background) mode</a:t>
            </a:r>
          </a:p>
          <a:p>
            <a:endParaRPr lang="en-IN" dirty="0"/>
          </a:p>
          <a:p>
            <a:r>
              <a:rPr lang="en-IN" dirty="0"/>
              <a:t>If you get a 404 error, see next slide</a:t>
            </a:r>
          </a:p>
        </p:txBody>
      </p:sp>
      <p:pic>
        <p:nvPicPr>
          <p:cNvPr id="5" name="Picture 4">
            <a:extLst>
              <a:ext uri="{FF2B5EF4-FFF2-40B4-BE49-F238E27FC236}">
                <a16:creationId xmlns:a16="http://schemas.microsoft.com/office/drawing/2014/main" id="{F4EAE68A-7D90-A044-B6FF-31F1F2DEEC48}"/>
              </a:ext>
            </a:extLst>
          </p:cNvPr>
          <p:cNvPicPr>
            <a:picLocks noChangeAspect="1"/>
          </p:cNvPicPr>
          <p:nvPr/>
        </p:nvPicPr>
        <p:blipFill>
          <a:blip r:embed="rId2"/>
          <a:stretch>
            <a:fillRect/>
          </a:stretch>
        </p:blipFill>
        <p:spPr>
          <a:xfrm>
            <a:off x="1449693" y="2518938"/>
            <a:ext cx="5429529" cy="546128"/>
          </a:xfrm>
          <a:prstGeom prst="rect">
            <a:avLst/>
          </a:prstGeom>
        </p:spPr>
      </p:pic>
      <p:pic>
        <p:nvPicPr>
          <p:cNvPr id="10" name="Picture 9">
            <a:extLst>
              <a:ext uri="{FF2B5EF4-FFF2-40B4-BE49-F238E27FC236}">
                <a16:creationId xmlns:a16="http://schemas.microsoft.com/office/drawing/2014/main" id="{F7024733-5F9A-8FE1-1349-76D063BCA14E}"/>
              </a:ext>
            </a:extLst>
          </p:cNvPr>
          <p:cNvPicPr>
            <a:picLocks noChangeAspect="1"/>
          </p:cNvPicPr>
          <p:nvPr/>
        </p:nvPicPr>
        <p:blipFill>
          <a:blip r:embed="rId3"/>
          <a:stretch>
            <a:fillRect/>
          </a:stretch>
        </p:blipFill>
        <p:spPr>
          <a:xfrm>
            <a:off x="5422076" y="4926499"/>
            <a:ext cx="5683542" cy="1155759"/>
          </a:xfrm>
          <a:prstGeom prst="rect">
            <a:avLst/>
          </a:prstGeom>
        </p:spPr>
      </p:pic>
    </p:spTree>
    <p:extLst>
      <p:ext uri="{BB962C8B-B14F-4D97-AF65-F5344CB8AC3E}">
        <p14:creationId xmlns:p14="http://schemas.microsoft.com/office/powerpoint/2010/main" val="4237282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Solving the Tomcat 404 Error – 1</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docker container stop 3f</a:t>
            </a:r>
          </a:p>
          <a:p>
            <a:r>
              <a:rPr lang="en-IN" dirty="0"/>
              <a:t>docker container rm 3f</a:t>
            </a:r>
          </a:p>
          <a:p>
            <a:r>
              <a:rPr lang="en-IN" dirty="0"/>
              <a:t>docker container prune -&gt; Delete all the stopped containers</a:t>
            </a:r>
          </a:p>
          <a:p>
            <a:r>
              <a:rPr lang="en-US" dirty="0"/>
              <a:t>docker container run -d --name </a:t>
            </a:r>
            <a:r>
              <a:rPr lang="en-US" dirty="0" err="1"/>
              <a:t>mytomcat</a:t>
            </a:r>
            <a:r>
              <a:rPr lang="en-US" dirty="0"/>
              <a:t> -p 8080:8080 tomcat</a:t>
            </a:r>
            <a:r>
              <a:rPr lang="en-IN" dirty="0"/>
              <a:t> (Either port 80 or 8080 for external port is fine)</a:t>
            </a:r>
          </a:p>
        </p:txBody>
      </p:sp>
      <p:pic>
        <p:nvPicPr>
          <p:cNvPr id="6" name="Picture 5">
            <a:extLst>
              <a:ext uri="{FF2B5EF4-FFF2-40B4-BE49-F238E27FC236}">
                <a16:creationId xmlns:a16="http://schemas.microsoft.com/office/drawing/2014/main" id="{3FF48443-E123-48FD-F81F-A9983C990EEC}"/>
              </a:ext>
            </a:extLst>
          </p:cNvPr>
          <p:cNvPicPr>
            <a:picLocks noChangeAspect="1"/>
          </p:cNvPicPr>
          <p:nvPr/>
        </p:nvPicPr>
        <p:blipFill>
          <a:blip r:embed="rId2"/>
          <a:stretch>
            <a:fillRect/>
          </a:stretch>
        </p:blipFill>
        <p:spPr>
          <a:xfrm>
            <a:off x="1246176" y="4502599"/>
            <a:ext cx="6699594" cy="565179"/>
          </a:xfrm>
          <a:prstGeom prst="rect">
            <a:avLst/>
          </a:prstGeom>
        </p:spPr>
      </p:pic>
    </p:spTree>
    <p:extLst>
      <p:ext uri="{BB962C8B-B14F-4D97-AF65-F5344CB8AC3E}">
        <p14:creationId xmlns:p14="http://schemas.microsoft.com/office/powerpoint/2010/main" val="1980630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Solving the Tomcat 404 Error – 2</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docker exec -it </a:t>
            </a:r>
            <a:r>
              <a:rPr lang="en-IN" dirty="0" err="1"/>
              <a:t>mytomcat</a:t>
            </a:r>
            <a:r>
              <a:rPr lang="en-IN" dirty="0"/>
              <a:t> /bin/bash</a:t>
            </a:r>
          </a:p>
          <a:p>
            <a:r>
              <a:rPr lang="en-IN" dirty="0"/>
              <a:t>root@3ac9336e730d:/</a:t>
            </a:r>
            <a:r>
              <a:rPr lang="en-IN" dirty="0" err="1"/>
              <a:t>usr</a:t>
            </a:r>
            <a:r>
              <a:rPr lang="en-IN" dirty="0"/>
              <a:t>/local/tomcat# mv webapps webapps2</a:t>
            </a:r>
          </a:p>
          <a:p>
            <a:r>
              <a:rPr lang="en-IN" dirty="0"/>
              <a:t>root@3ac9336e730d:/</a:t>
            </a:r>
            <a:r>
              <a:rPr lang="en-IN" dirty="0" err="1"/>
              <a:t>usr</a:t>
            </a:r>
            <a:r>
              <a:rPr lang="en-IN" dirty="0"/>
              <a:t>/local/tomcat# mv </a:t>
            </a:r>
            <a:r>
              <a:rPr lang="en-IN" dirty="0" err="1"/>
              <a:t>webapps.dist</a:t>
            </a:r>
            <a:r>
              <a:rPr lang="en-IN" dirty="0"/>
              <a:t>/ webapps</a:t>
            </a:r>
          </a:p>
          <a:p>
            <a:r>
              <a:rPr lang="en-IN" dirty="0"/>
              <a:t>root@3ac9336e730d:/</a:t>
            </a:r>
            <a:r>
              <a:rPr lang="en-IN" dirty="0" err="1"/>
              <a:t>usr</a:t>
            </a:r>
            <a:r>
              <a:rPr lang="en-IN" dirty="0"/>
              <a:t>/local/tomcat# exit</a:t>
            </a:r>
          </a:p>
          <a:p>
            <a:r>
              <a:rPr lang="en-IN" dirty="0"/>
              <a:t>exit</a:t>
            </a:r>
          </a:p>
        </p:txBody>
      </p:sp>
      <p:pic>
        <p:nvPicPr>
          <p:cNvPr id="5" name="Picture 4">
            <a:extLst>
              <a:ext uri="{FF2B5EF4-FFF2-40B4-BE49-F238E27FC236}">
                <a16:creationId xmlns:a16="http://schemas.microsoft.com/office/drawing/2014/main" id="{AAAC7FC9-011F-AB3C-A395-51F5D854325A}"/>
              </a:ext>
            </a:extLst>
          </p:cNvPr>
          <p:cNvPicPr>
            <a:picLocks noChangeAspect="1"/>
          </p:cNvPicPr>
          <p:nvPr/>
        </p:nvPicPr>
        <p:blipFill>
          <a:blip r:embed="rId2"/>
          <a:stretch>
            <a:fillRect/>
          </a:stretch>
        </p:blipFill>
        <p:spPr>
          <a:xfrm>
            <a:off x="3082247" y="3949864"/>
            <a:ext cx="7911425" cy="2491048"/>
          </a:xfrm>
          <a:prstGeom prst="rect">
            <a:avLst/>
          </a:prstGeom>
        </p:spPr>
      </p:pic>
    </p:spTree>
    <p:extLst>
      <p:ext uri="{BB962C8B-B14F-4D97-AF65-F5344CB8AC3E}">
        <p14:creationId xmlns:p14="http://schemas.microsoft.com/office/powerpoint/2010/main" val="523645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What was the Problem?</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US" dirty="0"/>
              <a:t>The webapps folder is moved to the </a:t>
            </a:r>
            <a:r>
              <a:rPr lang="en-US" dirty="0" err="1"/>
              <a:t>webapps.dist</a:t>
            </a:r>
            <a:r>
              <a:rPr lang="en-US" dirty="0"/>
              <a:t> folder.</a:t>
            </a:r>
          </a:p>
          <a:p>
            <a:r>
              <a:rPr lang="en-US" dirty="0"/>
              <a:t>So, the webapps folder is empty and there are no files to serve on the browser. </a:t>
            </a:r>
          </a:p>
          <a:p>
            <a:r>
              <a:rPr lang="en-US" dirty="0"/>
              <a:t>That is when you saw the error message The origin server did not find a current representation for the target resource or is not willing to disclose that one exists.</a:t>
            </a:r>
          </a:p>
          <a:p>
            <a:r>
              <a:rPr lang="en-US" dirty="0"/>
              <a:t>To re-enable the webapps, we need to move the files from </a:t>
            </a:r>
            <a:r>
              <a:rPr lang="en-US" dirty="0" err="1"/>
              <a:t>webapps.dist</a:t>
            </a:r>
            <a:r>
              <a:rPr lang="en-US" dirty="0"/>
              <a:t> to webapps.</a:t>
            </a:r>
          </a:p>
          <a:p>
            <a:endParaRPr lang="en-IN" dirty="0"/>
          </a:p>
        </p:txBody>
      </p:sp>
    </p:spTree>
    <p:extLst>
      <p:ext uri="{BB962C8B-B14F-4D97-AF65-F5344CB8AC3E}">
        <p14:creationId xmlns:p14="http://schemas.microsoft.com/office/powerpoint/2010/main" val="1957662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29933-CB42-9AA5-35F5-680E7C690740}"/>
              </a:ext>
            </a:extLst>
          </p:cNvPr>
          <p:cNvSpPr>
            <a:spLocks noGrp="1"/>
          </p:cNvSpPr>
          <p:nvPr>
            <p:ph type="title"/>
          </p:nvPr>
        </p:nvSpPr>
        <p:spPr/>
        <p:txBody>
          <a:bodyPr/>
          <a:lstStyle/>
          <a:p>
            <a:r>
              <a:rPr lang="en-IN" dirty="0"/>
              <a:t>Using </a:t>
            </a:r>
            <a:r>
              <a:rPr lang="en-IN"/>
              <a:t>Existing Images</a:t>
            </a:r>
          </a:p>
        </p:txBody>
      </p:sp>
      <p:sp>
        <p:nvSpPr>
          <p:cNvPr id="5" name="Text Placeholder 4">
            <a:extLst>
              <a:ext uri="{FF2B5EF4-FFF2-40B4-BE49-F238E27FC236}">
                <a16:creationId xmlns:a16="http://schemas.microsoft.com/office/drawing/2014/main" id="{13C295BF-60CD-C0C8-43A0-56BB9B6C5C2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94106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Basic Test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r>
              <a:rPr lang="en-US" dirty="0"/>
              <a:t>docker run -p 5000:5000 in28min/hello-world-python:0.0.1.RELEASE</a:t>
            </a:r>
            <a:endParaRPr lang="en-IN" dirty="0"/>
          </a:p>
        </p:txBody>
      </p:sp>
      <p:pic>
        <p:nvPicPr>
          <p:cNvPr id="6" name="Picture 5">
            <a:extLst>
              <a:ext uri="{FF2B5EF4-FFF2-40B4-BE49-F238E27FC236}">
                <a16:creationId xmlns:a16="http://schemas.microsoft.com/office/drawing/2014/main" id="{15989A60-8C1D-10BC-DBDB-4D1FB95E4425}"/>
              </a:ext>
            </a:extLst>
          </p:cNvPr>
          <p:cNvPicPr>
            <a:picLocks noChangeAspect="1"/>
          </p:cNvPicPr>
          <p:nvPr/>
        </p:nvPicPr>
        <p:blipFill>
          <a:blip r:embed="rId2"/>
          <a:stretch>
            <a:fillRect/>
          </a:stretch>
        </p:blipFill>
        <p:spPr>
          <a:xfrm>
            <a:off x="5059927" y="2376734"/>
            <a:ext cx="6490034" cy="4242018"/>
          </a:xfrm>
          <a:prstGeom prst="rect">
            <a:avLst/>
          </a:prstGeom>
        </p:spPr>
      </p:pic>
    </p:spTree>
    <p:extLst>
      <p:ext uri="{BB962C8B-B14F-4D97-AF65-F5344CB8AC3E}">
        <p14:creationId xmlns:p14="http://schemas.microsoft.com/office/powerpoint/2010/main" val="4276533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Test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3" name="Picture 2">
            <a:extLst>
              <a:ext uri="{FF2B5EF4-FFF2-40B4-BE49-F238E27FC236}">
                <a16:creationId xmlns:a16="http://schemas.microsoft.com/office/drawing/2014/main" id="{FCFC3E40-F724-0B82-47D7-246AE829CEAB}"/>
              </a:ext>
            </a:extLst>
          </p:cNvPr>
          <p:cNvPicPr>
            <a:picLocks noChangeAspect="1"/>
          </p:cNvPicPr>
          <p:nvPr/>
        </p:nvPicPr>
        <p:blipFill>
          <a:blip r:embed="rId2"/>
          <a:stretch>
            <a:fillRect/>
          </a:stretch>
        </p:blipFill>
        <p:spPr>
          <a:xfrm>
            <a:off x="1530115" y="1465513"/>
            <a:ext cx="9131769" cy="4851649"/>
          </a:xfrm>
          <a:prstGeom prst="rect">
            <a:avLst/>
          </a:prstGeom>
        </p:spPr>
      </p:pic>
    </p:spTree>
    <p:extLst>
      <p:ext uri="{BB962C8B-B14F-4D97-AF65-F5344CB8AC3E}">
        <p14:creationId xmlns:p14="http://schemas.microsoft.com/office/powerpoint/2010/main" val="5674987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Basic Test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3" name="Picture 2">
            <a:extLst>
              <a:ext uri="{FF2B5EF4-FFF2-40B4-BE49-F238E27FC236}">
                <a16:creationId xmlns:a16="http://schemas.microsoft.com/office/drawing/2014/main" id="{94AE9AFF-E49C-8351-90BC-EC100132CB11}"/>
              </a:ext>
            </a:extLst>
          </p:cNvPr>
          <p:cNvPicPr>
            <a:picLocks noChangeAspect="1"/>
          </p:cNvPicPr>
          <p:nvPr/>
        </p:nvPicPr>
        <p:blipFill>
          <a:blip r:embed="rId2"/>
          <a:stretch>
            <a:fillRect/>
          </a:stretch>
        </p:blipFill>
        <p:spPr>
          <a:xfrm>
            <a:off x="1698512" y="2197037"/>
            <a:ext cx="5630773" cy="2344141"/>
          </a:xfrm>
          <a:prstGeom prst="rect">
            <a:avLst/>
          </a:prstGeom>
        </p:spPr>
      </p:pic>
    </p:spTree>
    <p:extLst>
      <p:ext uri="{BB962C8B-B14F-4D97-AF65-F5344CB8AC3E}">
        <p14:creationId xmlns:p14="http://schemas.microsoft.com/office/powerpoint/2010/main" val="23695197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Verify that the Container is Running in Docker</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456A1D52-BC47-CEB1-2BB1-EFB9F0F5C90B}"/>
              </a:ext>
            </a:extLst>
          </p:cNvPr>
          <p:cNvPicPr>
            <a:picLocks noChangeAspect="1"/>
          </p:cNvPicPr>
          <p:nvPr/>
        </p:nvPicPr>
        <p:blipFill>
          <a:blip r:embed="rId2"/>
          <a:stretch>
            <a:fillRect/>
          </a:stretch>
        </p:blipFill>
        <p:spPr>
          <a:xfrm>
            <a:off x="838200" y="1988585"/>
            <a:ext cx="10345175" cy="3703298"/>
          </a:xfrm>
          <a:prstGeom prst="rect">
            <a:avLst/>
          </a:prstGeom>
        </p:spPr>
      </p:pic>
    </p:spTree>
    <p:extLst>
      <p:ext uri="{BB962C8B-B14F-4D97-AF65-F5344CB8AC3E}">
        <p14:creationId xmlns:p14="http://schemas.microsoft.com/office/powerpoint/2010/main" val="34168029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Traditional Deployment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grpSp>
        <p:nvGrpSpPr>
          <p:cNvPr id="3" name="Group 2">
            <a:extLst>
              <a:ext uri="{FF2B5EF4-FFF2-40B4-BE49-F238E27FC236}">
                <a16:creationId xmlns:a16="http://schemas.microsoft.com/office/drawing/2014/main" id="{E23D9A9D-0AF9-45CE-9196-D95DFB909DEE}"/>
              </a:ext>
            </a:extLst>
          </p:cNvPr>
          <p:cNvGrpSpPr/>
          <p:nvPr/>
        </p:nvGrpSpPr>
        <p:grpSpPr>
          <a:xfrm>
            <a:off x="4510352" y="3164441"/>
            <a:ext cx="2787724" cy="1846660"/>
            <a:chOff x="4191853" y="2363056"/>
            <a:chExt cx="2787724" cy="1846660"/>
          </a:xfrm>
        </p:grpSpPr>
        <p:sp>
          <p:nvSpPr>
            <p:cNvPr id="2" name="TextBox 1">
              <a:extLst>
                <a:ext uri="{FF2B5EF4-FFF2-40B4-BE49-F238E27FC236}">
                  <a16:creationId xmlns:a16="http://schemas.microsoft.com/office/drawing/2014/main" id="{CF44D970-716E-322C-382C-A5D1A8B31229}"/>
                </a:ext>
              </a:extLst>
            </p:cNvPr>
            <p:cNvSpPr txBox="1"/>
            <p:nvPr/>
          </p:nvSpPr>
          <p:spPr>
            <a:xfrm>
              <a:off x="4191856" y="2363056"/>
              <a:ext cx="2787721" cy="461665"/>
            </a:xfrm>
            <a:prstGeom prst="rect">
              <a:avLst/>
            </a:prstGeom>
            <a:solidFill>
              <a:schemeClr val="accent4">
                <a:lumMod val="20000"/>
                <a:lumOff val="80000"/>
              </a:schemeClr>
            </a:solidFill>
          </p:spPr>
          <p:txBody>
            <a:bodyPr wrap="square" rtlCol="0">
              <a:spAutoFit/>
            </a:bodyPr>
            <a:lstStyle/>
            <a:p>
              <a:pPr algn="ctr"/>
              <a:r>
                <a:rPr lang="en-IN" sz="2400" b="1" dirty="0"/>
                <a:t>Applications</a:t>
              </a:r>
              <a:endParaRPr lang="en-IN" b="1" dirty="0"/>
            </a:p>
          </p:txBody>
        </p:sp>
        <p:sp>
          <p:nvSpPr>
            <p:cNvPr id="6" name="TextBox 5">
              <a:extLst>
                <a:ext uri="{FF2B5EF4-FFF2-40B4-BE49-F238E27FC236}">
                  <a16:creationId xmlns:a16="http://schemas.microsoft.com/office/drawing/2014/main" id="{1E524D54-3DDD-B357-1E5F-AA24642C3DC1}"/>
                </a:ext>
              </a:extLst>
            </p:cNvPr>
            <p:cNvSpPr txBox="1"/>
            <p:nvPr/>
          </p:nvSpPr>
          <p:spPr>
            <a:xfrm>
              <a:off x="4191855" y="2824721"/>
              <a:ext cx="2787721" cy="461665"/>
            </a:xfrm>
            <a:prstGeom prst="rect">
              <a:avLst/>
            </a:prstGeom>
            <a:solidFill>
              <a:schemeClr val="accent2">
                <a:lumMod val="40000"/>
                <a:lumOff val="60000"/>
              </a:schemeClr>
            </a:solidFill>
          </p:spPr>
          <p:txBody>
            <a:bodyPr wrap="square" rtlCol="0">
              <a:spAutoFit/>
            </a:bodyPr>
            <a:lstStyle/>
            <a:p>
              <a:pPr algn="ctr"/>
              <a:r>
                <a:rPr lang="en-IN" sz="2400" b="1" dirty="0"/>
                <a:t>Software</a:t>
              </a:r>
              <a:endParaRPr lang="en-IN" b="1" dirty="0"/>
            </a:p>
          </p:txBody>
        </p:sp>
        <p:sp>
          <p:nvSpPr>
            <p:cNvPr id="7" name="TextBox 6">
              <a:extLst>
                <a:ext uri="{FF2B5EF4-FFF2-40B4-BE49-F238E27FC236}">
                  <a16:creationId xmlns:a16="http://schemas.microsoft.com/office/drawing/2014/main" id="{AE9DC4BE-F274-4203-E6F3-E528B3902688}"/>
                </a:ext>
              </a:extLst>
            </p:cNvPr>
            <p:cNvSpPr txBox="1"/>
            <p:nvPr/>
          </p:nvSpPr>
          <p:spPr>
            <a:xfrm>
              <a:off x="4191854" y="3286386"/>
              <a:ext cx="2787721" cy="461665"/>
            </a:xfrm>
            <a:prstGeom prst="rect">
              <a:avLst/>
            </a:prstGeom>
            <a:solidFill>
              <a:schemeClr val="accent6">
                <a:lumMod val="60000"/>
                <a:lumOff val="40000"/>
              </a:schemeClr>
            </a:solidFill>
          </p:spPr>
          <p:txBody>
            <a:bodyPr wrap="square" rtlCol="0">
              <a:spAutoFit/>
            </a:bodyPr>
            <a:lstStyle/>
            <a:p>
              <a:pPr algn="ctr"/>
              <a:r>
                <a:rPr lang="en-IN" sz="2400" b="1" dirty="0"/>
                <a:t>Operating System</a:t>
              </a:r>
              <a:endParaRPr lang="en-IN" b="1" dirty="0"/>
            </a:p>
          </p:txBody>
        </p:sp>
        <p:sp>
          <p:nvSpPr>
            <p:cNvPr id="8" name="TextBox 7">
              <a:extLst>
                <a:ext uri="{FF2B5EF4-FFF2-40B4-BE49-F238E27FC236}">
                  <a16:creationId xmlns:a16="http://schemas.microsoft.com/office/drawing/2014/main" id="{A4205A0B-00FE-851F-C95B-536AB094293B}"/>
                </a:ext>
              </a:extLst>
            </p:cNvPr>
            <p:cNvSpPr txBox="1"/>
            <p:nvPr/>
          </p:nvSpPr>
          <p:spPr>
            <a:xfrm>
              <a:off x="4191853" y="3748051"/>
              <a:ext cx="2787721" cy="461665"/>
            </a:xfrm>
            <a:prstGeom prst="rect">
              <a:avLst/>
            </a:prstGeom>
            <a:solidFill>
              <a:schemeClr val="accent1">
                <a:lumMod val="40000"/>
                <a:lumOff val="60000"/>
              </a:schemeClr>
            </a:solidFill>
          </p:spPr>
          <p:txBody>
            <a:bodyPr wrap="square" rtlCol="0">
              <a:spAutoFit/>
            </a:bodyPr>
            <a:lstStyle/>
            <a:p>
              <a:pPr algn="ctr"/>
              <a:r>
                <a:rPr lang="en-IN" sz="2400" b="1" dirty="0"/>
                <a:t>Hardware</a:t>
              </a:r>
              <a:endParaRPr lang="en-IN" b="1" dirty="0"/>
            </a:p>
          </p:txBody>
        </p:sp>
      </p:grpSp>
      <p:cxnSp>
        <p:nvCxnSpPr>
          <p:cNvPr id="10" name="Straight Arrow Connector 9">
            <a:extLst>
              <a:ext uri="{FF2B5EF4-FFF2-40B4-BE49-F238E27FC236}">
                <a16:creationId xmlns:a16="http://schemas.microsoft.com/office/drawing/2014/main" id="{59B73F76-5FD8-4683-8241-20BAE714A84D}"/>
              </a:ext>
            </a:extLst>
          </p:cNvPr>
          <p:cNvCxnSpPr/>
          <p:nvPr/>
        </p:nvCxnSpPr>
        <p:spPr>
          <a:xfrm>
            <a:off x="7298073" y="3856938"/>
            <a:ext cx="12911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C12D2B38-1920-896D-A0AB-2180598D5DA5}"/>
              </a:ext>
            </a:extLst>
          </p:cNvPr>
          <p:cNvSpPr/>
          <p:nvPr/>
        </p:nvSpPr>
        <p:spPr>
          <a:xfrm>
            <a:off x="8589196" y="3195264"/>
            <a:ext cx="2787719" cy="1428108"/>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2400" dirty="0"/>
              <a:t>Tomcat, MySQL Server, Java, Python, …</a:t>
            </a:r>
          </a:p>
        </p:txBody>
      </p:sp>
    </p:spTree>
    <p:extLst>
      <p:ext uri="{BB962C8B-B14F-4D97-AF65-F5344CB8AC3E}">
        <p14:creationId xmlns:p14="http://schemas.microsoft.com/office/powerpoint/2010/main" val="77582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DB5B-B1B3-D9E4-C3A6-0982D12F633B}"/>
              </a:ext>
            </a:extLst>
          </p:cNvPr>
          <p:cNvSpPr>
            <a:spLocks noGrp="1"/>
          </p:cNvSpPr>
          <p:nvPr>
            <p:ph type="title"/>
          </p:nvPr>
        </p:nvSpPr>
        <p:spPr/>
        <p:txBody>
          <a:bodyPr/>
          <a:lstStyle/>
          <a:p>
            <a:r>
              <a:rPr lang="en-IN" dirty="0"/>
              <a:t>Container Creation</a:t>
            </a:r>
          </a:p>
        </p:txBody>
      </p:sp>
      <p:sp>
        <p:nvSpPr>
          <p:cNvPr id="3" name="Content Placeholder 2">
            <a:extLst>
              <a:ext uri="{FF2B5EF4-FFF2-40B4-BE49-F238E27FC236}">
                <a16:creationId xmlns:a16="http://schemas.microsoft.com/office/drawing/2014/main" id="{0C431AF9-77D0-8761-E950-9BE19BB5BC5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6D7E7345-FD7E-73F8-B833-B612A0580827}"/>
              </a:ext>
            </a:extLst>
          </p:cNvPr>
          <p:cNvSpPr txBox="1"/>
          <p:nvPr/>
        </p:nvSpPr>
        <p:spPr>
          <a:xfrm>
            <a:off x="1345914" y="2228671"/>
            <a:ext cx="1993187" cy="1200329"/>
          </a:xfrm>
          <a:prstGeom prst="rect">
            <a:avLst/>
          </a:prstGeom>
          <a:solidFill>
            <a:srgbClr val="7030A0"/>
          </a:solidFill>
        </p:spPr>
        <p:txBody>
          <a:bodyPr wrap="square" rtlCol="0">
            <a:spAutoFit/>
          </a:bodyPr>
          <a:lstStyle/>
          <a:p>
            <a:r>
              <a:rPr lang="en-IN" dirty="0">
                <a:solidFill>
                  <a:schemeClr val="bg1"/>
                </a:solidFill>
              </a:rPr>
              <a:t>Specify what all you require to build and execute your application</a:t>
            </a:r>
          </a:p>
        </p:txBody>
      </p:sp>
      <p:sp>
        <p:nvSpPr>
          <p:cNvPr id="5" name="Arrow: Right 4">
            <a:extLst>
              <a:ext uri="{FF2B5EF4-FFF2-40B4-BE49-F238E27FC236}">
                <a16:creationId xmlns:a16="http://schemas.microsoft.com/office/drawing/2014/main" id="{9D9B64FE-B955-DB7F-3A02-11ED01FA3CDF}"/>
              </a:ext>
            </a:extLst>
          </p:cNvPr>
          <p:cNvSpPr/>
          <p:nvPr/>
        </p:nvSpPr>
        <p:spPr>
          <a:xfrm>
            <a:off x="3565133" y="2661007"/>
            <a:ext cx="934948" cy="493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266DF14-6018-B09F-FBC5-DD5C9FBE3CEF}"/>
              </a:ext>
            </a:extLst>
          </p:cNvPr>
          <p:cNvSpPr txBox="1"/>
          <p:nvPr/>
        </p:nvSpPr>
        <p:spPr>
          <a:xfrm>
            <a:off x="4772773" y="2554911"/>
            <a:ext cx="1993187" cy="646331"/>
          </a:xfrm>
          <a:prstGeom prst="rect">
            <a:avLst/>
          </a:prstGeom>
          <a:solidFill>
            <a:schemeClr val="accent2">
              <a:lumMod val="75000"/>
            </a:schemeClr>
          </a:solidFill>
        </p:spPr>
        <p:txBody>
          <a:bodyPr wrap="square" rtlCol="0">
            <a:spAutoFit/>
          </a:bodyPr>
          <a:lstStyle/>
          <a:p>
            <a:r>
              <a:rPr lang="en-IN" dirty="0">
                <a:solidFill>
                  <a:schemeClr val="bg1"/>
                </a:solidFill>
              </a:rPr>
              <a:t>Use Docker to create a container</a:t>
            </a:r>
          </a:p>
        </p:txBody>
      </p:sp>
      <p:sp>
        <p:nvSpPr>
          <p:cNvPr id="8" name="Arrow: Right 7">
            <a:extLst>
              <a:ext uri="{FF2B5EF4-FFF2-40B4-BE49-F238E27FC236}">
                <a16:creationId xmlns:a16="http://schemas.microsoft.com/office/drawing/2014/main" id="{1BBF53E7-19E0-8416-758C-623EEC41BCCD}"/>
              </a:ext>
            </a:extLst>
          </p:cNvPr>
          <p:cNvSpPr/>
          <p:nvPr/>
        </p:nvSpPr>
        <p:spPr>
          <a:xfrm>
            <a:off x="6912153" y="2623351"/>
            <a:ext cx="934948" cy="493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Folded Corner 8">
            <a:extLst>
              <a:ext uri="{FF2B5EF4-FFF2-40B4-BE49-F238E27FC236}">
                <a16:creationId xmlns:a16="http://schemas.microsoft.com/office/drawing/2014/main" id="{0B0C1F59-7C42-9AAD-03BF-072FA529E156}"/>
              </a:ext>
            </a:extLst>
          </p:cNvPr>
          <p:cNvSpPr/>
          <p:nvPr/>
        </p:nvSpPr>
        <p:spPr>
          <a:xfrm>
            <a:off x="7952197" y="1972639"/>
            <a:ext cx="2609637" cy="2404154"/>
          </a:xfrm>
          <a:prstGeom prst="foldedCorne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dirty="0"/>
              <a:t>Container will contain your software code and all the libraries/dependencies needed by your software</a:t>
            </a:r>
          </a:p>
        </p:txBody>
      </p:sp>
      <p:pic>
        <p:nvPicPr>
          <p:cNvPr id="12" name="Picture 11">
            <a:extLst>
              <a:ext uri="{FF2B5EF4-FFF2-40B4-BE49-F238E27FC236}">
                <a16:creationId xmlns:a16="http://schemas.microsoft.com/office/drawing/2014/main" id="{876B64B8-F799-6C42-79C0-8BA1107FE3DE}"/>
              </a:ext>
            </a:extLst>
          </p:cNvPr>
          <p:cNvPicPr>
            <a:picLocks noChangeAspect="1"/>
          </p:cNvPicPr>
          <p:nvPr/>
        </p:nvPicPr>
        <p:blipFill>
          <a:blip r:embed="rId2"/>
          <a:stretch>
            <a:fillRect/>
          </a:stretch>
        </p:blipFill>
        <p:spPr>
          <a:xfrm>
            <a:off x="6765960" y="4931595"/>
            <a:ext cx="1281849" cy="841018"/>
          </a:xfrm>
          <a:prstGeom prst="rect">
            <a:avLst/>
          </a:prstGeom>
        </p:spPr>
      </p:pic>
      <p:pic>
        <p:nvPicPr>
          <p:cNvPr id="14" name="Picture 13">
            <a:extLst>
              <a:ext uri="{FF2B5EF4-FFF2-40B4-BE49-F238E27FC236}">
                <a16:creationId xmlns:a16="http://schemas.microsoft.com/office/drawing/2014/main" id="{8E111AEC-4988-621C-FACF-80C3F6BE93BB}"/>
              </a:ext>
            </a:extLst>
          </p:cNvPr>
          <p:cNvPicPr>
            <a:picLocks noChangeAspect="1"/>
          </p:cNvPicPr>
          <p:nvPr/>
        </p:nvPicPr>
        <p:blipFill>
          <a:blip r:embed="rId3"/>
          <a:stretch>
            <a:fillRect/>
          </a:stretch>
        </p:blipFill>
        <p:spPr>
          <a:xfrm>
            <a:off x="8258767" y="4931595"/>
            <a:ext cx="1674723" cy="841018"/>
          </a:xfrm>
          <a:prstGeom prst="rect">
            <a:avLst/>
          </a:prstGeom>
        </p:spPr>
      </p:pic>
      <p:pic>
        <p:nvPicPr>
          <p:cNvPr id="16" name="Picture 15">
            <a:extLst>
              <a:ext uri="{FF2B5EF4-FFF2-40B4-BE49-F238E27FC236}">
                <a16:creationId xmlns:a16="http://schemas.microsoft.com/office/drawing/2014/main" id="{BBC4CC0D-BEA8-BD4F-C9A0-37BB2771E4DC}"/>
              </a:ext>
            </a:extLst>
          </p:cNvPr>
          <p:cNvPicPr>
            <a:picLocks noChangeAspect="1"/>
          </p:cNvPicPr>
          <p:nvPr/>
        </p:nvPicPr>
        <p:blipFill>
          <a:blip r:embed="rId4"/>
          <a:stretch>
            <a:fillRect/>
          </a:stretch>
        </p:blipFill>
        <p:spPr>
          <a:xfrm>
            <a:off x="10144448" y="4931595"/>
            <a:ext cx="1055210" cy="841018"/>
          </a:xfrm>
          <a:prstGeom prst="rect">
            <a:avLst/>
          </a:prstGeom>
        </p:spPr>
      </p:pic>
      <p:cxnSp>
        <p:nvCxnSpPr>
          <p:cNvPr id="18" name="Straight Arrow Connector 17">
            <a:extLst>
              <a:ext uri="{FF2B5EF4-FFF2-40B4-BE49-F238E27FC236}">
                <a16:creationId xmlns:a16="http://schemas.microsoft.com/office/drawing/2014/main" id="{71A10731-506F-EC24-B488-8C2464D6B0C2}"/>
              </a:ext>
            </a:extLst>
          </p:cNvPr>
          <p:cNvCxnSpPr/>
          <p:nvPr/>
        </p:nvCxnSpPr>
        <p:spPr>
          <a:xfrm flipH="1">
            <a:off x="7623425" y="4376793"/>
            <a:ext cx="1047964" cy="554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A86412-27D0-D7F2-98BA-FC13A96629B2}"/>
              </a:ext>
            </a:extLst>
          </p:cNvPr>
          <p:cNvCxnSpPr>
            <a:cxnSpLocks/>
            <a:endCxn id="14" idx="0"/>
          </p:cNvCxnSpPr>
          <p:nvPr/>
        </p:nvCxnSpPr>
        <p:spPr>
          <a:xfrm flipH="1">
            <a:off x="9096129" y="4376793"/>
            <a:ext cx="46185" cy="554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87FC2A-760D-FB08-DA32-45AA6B6F97D1}"/>
              </a:ext>
            </a:extLst>
          </p:cNvPr>
          <p:cNvCxnSpPr>
            <a:cxnSpLocks/>
            <a:endCxn id="16" idx="0"/>
          </p:cNvCxnSpPr>
          <p:nvPr/>
        </p:nvCxnSpPr>
        <p:spPr>
          <a:xfrm>
            <a:off x="9878175" y="4356244"/>
            <a:ext cx="793878" cy="57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Speech Bubble: Oval 22">
            <a:extLst>
              <a:ext uri="{FF2B5EF4-FFF2-40B4-BE49-F238E27FC236}">
                <a16:creationId xmlns:a16="http://schemas.microsoft.com/office/drawing/2014/main" id="{BBA1E04D-AEC1-BEA3-E3AD-FD6FFE6A6B6E}"/>
              </a:ext>
            </a:extLst>
          </p:cNvPr>
          <p:cNvSpPr/>
          <p:nvPr/>
        </p:nvSpPr>
        <p:spPr>
          <a:xfrm>
            <a:off x="9580225" y="493160"/>
            <a:ext cx="2219217" cy="1528355"/>
          </a:xfrm>
          <a:prstGeom prst="wedgeEllipseCallou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chemeClr val="accent1">
                    <a:lumMod val="75000"/>
                  </a:schemeClr>
                </a:solidFill>
              </a:rPr>
              <a:t>The same container can run on any OS now</a:t>
            </a:r>
          </a:p>
        </p:txBody>
      </p:sp>
    </p:spTree>
    <p:extLst>
      <p:ext uri="{BB962C8B-B14F-4D97-AF65-F5344CB8AC3E}">
        <p14:creationId xmlns:p14="http://schemas.microsoft.com/office/powerpoint/2010/main" val="25939104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did we get the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3" name="Picture 2">
            <a:extLst>
              <a:ext uri="{FF2B5EF4-FFF2-40B4-BE49-F238E27FC236}">
                <a16:creationId xmlns:a16="http://schemas.microsoft.com/office/drawing/2014/main" id="{DB4F4880-CEEC-1BDA-9BEC-95F09ADEA43B}"/>
              </a:ext>
            </a:extLst>
          </p:cNvPr>
          <p:cNvPicPr>
            <a:picLocks noChangeAspect="1"/>
          </p:cNvPicPr>
          <p:nvPr/>
        </p:nvPicPr>
        <p:blipFill>
          <a:blip r:embed="rId2"/>
          <a:stretch>
            <a:fillRect/>
          </a:stretch>
        </p:blipFill>
        <p:spPr>
          <a:xfrm>
            <a:off x="838200" y="1333392"/>
            <a:ext cx="10390522" cy="4646168"/>
          </a:xfrm>
          <a:prstGeom prst="rect">
            <a:avLst/>
          </a:prstGeom>
        </p:spPr>
      </p:pic>
    </p:spTree>
    <p:extLst>
      <p:ext uri="{BB962C8B-B14F-4D97-AF65-F5344CB8AC3E}">
        <p14:creationId xmlns:p14="http://schemas.microsoft.com/office/powerpoint/2010/main" val="2247829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did we get the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9D2B6F2-A423-35E7-37B3-13BCE81F1330}"/>
              </a:ext>
            </a:extLst>
          </p:cNvPr>
          <p:cNvPicPr>
            <a:picLocks noChangeAspect="1"/>
          </p:cNvPicPr>
          <p:nvPr/>
        </p:nvPicPr>
        <p:blipFill>
          <a:blip r:embed="rId2"/>
          <a:stretch>
            <a:fillRect/>
          </a:stretch>
        </p:blipFill>
        <p:spPr>
          <a:xfrm>
            <a:off x="2069893" y="1342764"/>
            <a:ext cx="8052214" cy="4603987"/>
          </a:xfrm>
          <a:prstGeom prst="rect">
            <a:avLst/>
          </a:prstGeom>
        </p:spPr>
      </p:pic>
    </p:spTree>
    <p:extLst>
      <p:ext uri="{BB962C8B-B14F-4D97-AF65-F5344CB8AC3E}">
        <p14:creationId xmlns:p14="http://schemas.microsoft.com/office/powerpoint/2010/main" val="29254173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did we get the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3" name="Picture 2">
            <a:extLst>
              <a:ext uri="{FF2B5EF4-FFF2-40B4-BE49-F238E27FC236}">
                <a16:creationId xmlns:a16="http://schemas.microsoft.com/office/drawing/2014/main" id="{E8372FCF-F670-E102-CACF-F046AAFEE5C0}"/>
              </a:ext>
            </a:extLst>
          </p:cNvPr>
          <p:cNvPicPr>
            <a:picLocks noChangeAspect="1"/>
          </p:cNvPicPr>
          <p:nvPr/>
        </p:nvPicPr>
        <p:blipFill>
          <a:blip r:embed="rId2"/>
          <a:stretch>
            <a:fillRect/>
          </a:stretch>
        </p:blipFill>
        <p:spPr>
          <a:xfrm>
            <a:off x="1160979" y="1472136"/>
            <a:ext cx="9688467" cy="4564033"/>
          </a:xfrm>
          <a:prstGeom prst="rect">
            <a:avLst/>
          </a:prstGeom>
        </p:spPr>
      </p:pic>
    </p:spTree>
    <p:extLst>
      <p:ext uri="{BB962C8B-B14F-4D97-AF65-F5344CB8AC3E}">
        <p14:creationId xmlns:p14="http://schemas.microsoft.com/office/powerpoint/2010/main" val="35134398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did we get the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lnSpcReduction="10000"/>
          </a:bodyPr>
          <a:lstStyle/>
          <a:p>
            <a:r>
              <a:rPr lang="en-IN" dirty="0"/>
              <a:t>The container contains all the software and dependencies that are needed to run the ‘Hello World’ program.</a:t>
            </a:r>
          </a:p>
          <a:p>
            <a:r>
              <a:rPr lang="en-IN" dirty="0"/>
              <a:t>Once we obtain the container image from the </a:t>
            </a:r>
            <a:r>
              <a:rPr lang="en-IN" dirty="0" err="1"/>
              <a:t>DockerHub</a:t>
            </a:r>
            <a:r>
              <a:rPr lang="en-IN" dirty="0"/>
              <a:t> URL and execute it using Docker, we see the output in the browser.</a:t>
            </a:r>
          </a:p>
          <a:p>
            <a:r>
              <a:rPr lang="en-IN" dirty="0"/>
              <a:t>Docker will first search for the container image </a:t>
            </a:r>
            <a:r>
              <a:rPr lang="en-IN" i="1" dirty="0"/>
              <a:t>hello-world-python:0.0.1.RELEASE</a:t>
            </a:r>
            <a:r>
              <a:rPr lang="en-IN" dirty="0"/>
              <a:t> locally, and if it cannot find it, it will go to </a:t>
            </a:r>
            <a:r>
              <a:rPr lang="en-IN" dirty="0" err="1"/>
              <a:t>DockerHub</a:t>
            </a:r>
            <a:r>
              <a:rPr lang="en-IN" dirty="0"/>
              <a:t>.</a:t>
            </a:r>
          </a:p>
          <a:p>
            <a:r>
              <a:rPr lang="en-IN" dirty="0"/>
              <a:t>When an image is running, it is called as a container.</a:t>
            </a:r>
          </a:p>
          <a:p>
            <a:r>
              <a:rPr lang="en-IN" dirty="0"/>
              <a:t>5000:5000 specifies the host port and the container port, respectively</a:t>
            </a:r>
          </a:p>
          <a:p>
            <a:r>
              <a:rPr lang="en-IN" dirty="0"/>
              <a:t>-p means </a:t>
            </a:r>
            <a:r>
              <a:rPr lang="en-IN" i="1" dirty="0"/>
              <a:t>publish</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40649641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 Terminology</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i="1" dirty="0"/>
              <a:t>hello-world-python</a:t>
            </a:r>
            <a:r>
              <a:rPr lang="en-IN" dirty="0"/>
              <a:t> is called as </a:t>
            </a:r>
            <a:r>
              <a:rPr lang="en-IN" b="1" dirty="0"/>
              <a:t>Docker repository</a:t>
            </a:r>
          </a:p>
          <a:p>
            <a:r>
              <a:rPr lang="en-IN" i="1" dirty="0"/>
              <a:t>0.0.1.RELEASE</a:t>
            </a:r>
            <a:r>
              <a:rPr lang="en-IN" b="1" i="1" dirty="0"/>
              <a:t> </a:t>
            </a:r>
            <a:r>
              <a:rPr lang="en-IN" dirty="0"/>
              <a:t>is called as </a:t>
            </a:r>
            <a:r>
              <a:rPr lang="en-IN" b="1" dirty="0"/>
              <a:t>tag</a:t>
            </a:r>
          </a:p>
          <a:p>
            <a:r>
              <a:rPr lang="en-IN" i="1" dirty="0"/>
              <a:t>hello-world-python:0.0.1.RELEASE</a:t>
            </a:r>
            <a:r>
              <a:rPr lang="en-IN" b="1" dirty="0"/>
              <a:t> </a:t>
            </a:r>
            <a:r>
              <a:rPr lang="en-IN" dirty="0"/>
              <a:t>is called as </a:t>
            </a:r>
            <a:r>
              <a:rPr lang="en-IN" b="1" dirty="0"/>
              <a:t>image</a:t>
            </a:r>
          </a:p>
          <a:p>
            <a:r>
              <a:rPr lang="en-IN" dirty="0"/>
              <a:t>When the image is running, it is called as </a:t>
            </a:r>
            <a:r>
              <a:rPr lang="en-IN" b="1" dirty="0"/>
              <a:t>container</a:t>
            </a:r>
          </a:p>
          <a:p>
            <a:r>
              <a:rPr lang="en-IN" dirty="0"/>
              <a:t>(See next slide)</a:t>
            </a:r>
          </a:p>
          <a:p>
            <a:endParaRPr lang="en-IN" dirty="0"/>
          </a:p>
          <a:p>
            <a:endParaRPr lang="en-IN" dirty="0"/>
          </a:p>
        </p:txBody>
      </p:sp>
    </p:spTree>
    <p:extLst>
      <p:ext uri="{BB962C8B-B14F-4D97-AF65-F5344CB8AC3E}">
        <p14:creationId xmlns:p14="http://schemas.microsoft.com/office/powerpoint/2010/main" val="8796805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Image and Container</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endParaRPr lang="en-IN" dirty="0"/>
          </a:p>
        </p:txBody>
      </p:sp>
      <p:pic>
        <p:nvPicPr>
          <p:cNvPr id="7" name="Picture 6">
            <a:extLst>
              <a:ext uri="{FF2B5EF4-FFF2-40B4-BE49-F238E27FC236}">
                <a16:creationId xmlns:a16="http://schemas.microsoft.com/office/drawing/2014/main" id="{AFF8C08E-11B0-4187-A375-DC811C822AEC}"/>
              </a:ext>
            </a:extLst>
          </p:cNvPr>
          <p:cNvPicPr>
            <a:picLocks noChangeAspect="1"/>
          </p:cNvPicPr>
          <p:nvPr/>
        </p:nvPicPr>
        <p:blipFill>
          <a:blip r:embed="rId2"/>
          <a:stretch>
            <a:fillRect/>
          </a:stretch>
        </p:blipFill>
        <p:spPr>
          <a:xfrm>
            <a:off x="2504316" y="1972321"/>
            <a:ext cx="7317778" cy="4153885"/>
          </a:xfrm>
          <a:prstGeom prst="rect">
            <a:avLst/>
          </a:prstGeom>
        </p:spPr>
      </p:pic>
    </p:spTree>
    <p:extLst>
      <p:ext uri="{BB962C8B-B14F-4D97-AF65-F5344CB8AC3E}">
        <p14:creationId xmlns:p14="http://schemas.microsoft.com/office/powerpoint/2010/main" val="13087640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Running Two Containers at the Same Time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With the first command prompt running the first container, try the following – fails</a:t>
            </a:r>
          </a:p>
          <a:p>
            <a:endParaRPr lang="en-IN" dirty="0"/>
          </a:p>
          <a:p>
            <a:endParaRPr lang="en-IN" dirty="0"/>
          </a:p>
          <a:p>
            <a:endParaRPr lang="en-IN" dirty="0"/>
          </a:p>
          <a:p>
            <a:endParaRPr lang="en-IN" dirty="0"/>
          </a:p>
          <a:p>
            <a:r>
              <a:rPr lang="en-IN" dirty="0"/>
              <a:t>Reason: Port number 5000 is already in use. Try another port (next slide).</a:t>
            </a:r>
          </a:p>
        </p:txBody>
      </p:sp>
      <p:pic>
        <p:nvPicPr>
          <p:cNvPr id="3" name="Picture 2">
            <a:extLst>
              <a:ext uri="{FF2B5EF4-FFF2-40B4-BE49-F238E27FC236}">
                <a16:creationId xmlns:a16="http://schemas.microsoft.com/office/drawing/2014/main" id="{E476E948-DB68-CAB8-BFE0-41B8A83B53FD}"/>
              </a:ext>
            </a:extLst>
          </p:cNvPr>
          <p:cNvPicPr>
            <a:picLocks noChangeAspect="1"/>
          </p:cNvPicPr>
          <p:nvPr/>
        </p:nvPicPr>
        <p:blipFill>
          <a:blip r:embed="rId2"/>
          <a:stretch>
            <a:fillRect/>
          </a:stretch>
        </p:blipFill>
        <p:spPr>
          <a:xfrm>
            <a:off x="1142070" y="2796628"/>
            <a:ext cx="8407832" cy="1860646"/>
          </a:xfrm>
          <a:prstGeom prst="rect">
            <a:avLst/>
          </a:prstGeom>
        </p:spPr>
      </p:pic>
    </p:spTree>
    <p:extLst>
      <p:ext uri="{BB962C8B-B14F-4D97-AF65-F5344CB8AC3E}">
        <p14:creationId xmlns:p14="http://schemas.microsoft.com/office/powerpoint/2010/main" val="1382124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Running Two Containers at the Same Time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endParaRPr lang="en-IN" dirty="0"/>
          </a:p>
        </p:txBody>
      </p:sp>
      <p:pic>
        <p:nvPicPr>
          <p:cNvPr id="8" name="Picture 7">
            <a:extLst>
              <a:ext uri="{FF2B5EF4-FFF2-40B4-BE49-F238E27FC236}">
                <a16:creationId xmlns:a16="http://schemas.microsoft.com/office/drawing/2014/main" id="{F62F83D1-D905-A2D2-3CED-98BBA743C5DF}"/>
              </a:ext>
            </a:extLst>
          </p:cNvPr>
          <p:cNvPicPr>
            <a:picLocks noChangeAspect="1"/>
          </p:cNvPicPr>
          <p:nvPr/>
        </p:nvPicPr>
        <p:blipFill>
          <a:blip r:embed="rId2"/>
          <a:stretch>
            <a:fillRect/>
          </a:stretch>
        </p:blipFill>
        <p:spPr>
          <a:xfrm>
            <a:off x="1097799" y="2016928"/>
            <a:ext cx="8414182" cy="2063856"/>
          </a:xfrm>
          <a:prstGeom prst="rect">
            <a:avLst/>
          </a:prstGeom>
        </p:spPr>
      </p:pic>
      <p:pic>
        <p:nvPicPr>
          <p:cNvPr id="10" name="Picture 9">
            <a:extLst>
              <a:ext uri="{FF2B5EF4-FFF2-40B4-BE49-F238E27FC236}">
                <a16:creationId xmlns:a16="http://schemas.microsoft.com/office/drawing/2014/main" id="{2E137BCF-FFFF-FA85-B113-A83AB659B322}"/>
              </a:ext>
            </a:extLst>
          </p:cNvPr>
          <p:cNvPicPr>
            <a:picLocks noChangeAspect="1"/>
          </p:cNvPicPr>
          <p:nvPr/>
        </p:nvPicPr>
        <p:blipFill>
          <a:blip r:embed="rId3"/>
          <a:stretch>
            <a:fillRect/>
          </a:stretch>
        </p:blipFill>
        <p:spPr>
          <a:xfrm>
            <a:off x="3227350" y="4592271"/>
            <a:ext cx="4918157" cy="1500304"/>
          </a:xfrm>
          <a:prstGeom prst="rect">
            <a:avLst/>
          </a:prstGeom>
        </p:spPr>
      </p:pic>
    </p:spTree>
    <p:extLst>
      <p:ext uri="{BB962C8B-B14F-4D97-AF65-F5344CB8AC3E}">
        <p14:creationId xmlns:p14="http://schemas.microsoft.com/office/powerpoint/2010/main" val="8645861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Launching a Container in Detached Mode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Close all command prompts and browsers and start a new command prompt.</a:t>
            </a:r>
          </a:p>
          <a:p>
            <a:endParaRPr lang="en-IN" dirty="0"/>
          </a:p>
          <a:p>
            <a:endParaRPr lang="en-IN" dirty="0"/>
          </a:p>
          <a:p>
            <a:endParaRPr lang="en-IN" dirty="0"/>
          </a:p>
          <a:p>
            <a:r>
              <a:rPr lang="en-US" dirty="0"/>
              <a:t>docker run -d -p 5000:5000 in28min/hello-world-python:0.0.1.RELEASE</a:t>
            </a:r>
            <a:endParaRPr lang="en-IN" dirty="0"/>
          </a:p>
          <a:p>
            <a:endParaRPr lang="en-IN" dirty="0"/>
          </a:p>
        </p:txBody>
      </p:sp>
      <p:pic>
        <p:nvPicPr>
          <p:cNvPr id="3" name="Picture 2">
            <a:extLst>
              <a:ext uri="{FF2B5EF4-FFF2-40B4-BE49-F238E27FC236}">
                <a16:creationId xmlns:a16="http://schemas.microsoft.com/office/drawing/2014/main" id="{1A0B15EF-D357-027B-4745-2B2FCB853D37}"/>
              </a:ext>
            </a:extLst>
          </p:cNvPr>
          <p:cNvPicPr>
            <a:picLocks noChangeAspect="1"/>
          </p:cNvPicPr>
          <p:nvPr/>
        </p:nvPicPr>
        <p:blipFill>
          <a:blip r:embed="rId2"/>
          <a:stretch>
            <a:fillRect/>
          </a:stretch>
        </p:blipFill>
        <p:spPr>
          <a:xfrm>
            <a:off x="424050" y="2911101"/>
            <a:ext cx="10515600" cy="1035798"/>
          </a:xfrm>
          <a:prstGeom prst="rect">
            <a:avLst/>
          </a:prstGeom>
        </p:spPr>
      </p:pic>
    </p:spTree>
    <p:extLst>
      <p:ext uri="{BB962C8B-B14F-4D97-AF65-F5344CB8AC3E}">
        <p14:creationId xmlns:p14="http://schemas.microsoft.com/office/powerpoint/2010/main" val="9322187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Testing Detached Mode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EEFF8094-D213-4032-4BA7-4D1FCB62D30B}"/>
              </a:ext>
            </a:extLst>
          </p:cNvPr>
          <p:cNvPicPr>
            <a:picLocks noChangeAspect="1"/>
          </p:cNvPicPr>
          <p:nvPr/>
        </p:nvPicPr>
        <p:blipFill>
          <a:blip r:embed="rId2"/>
          <a:stretch>
            <a:fillRect/>
          </a:stretch>
        </p:blipFill>
        <p:spPr>
          <a:xfrm>
            <a:off x="1796635" y="1534350"/>
            <a:ext cx="7966677" cy="2636957"/>
          </a:xfrm>
          <a:prstGeom prst="rect">
            <a:avLst/>
          </a:prstGeom>
        </p:spPr>
      </p:pic>
    </p:spTree>
    <p:extLst>
      <p:ext uri="{BB962C8B-B14F-4D97-AF65-F5344CB8AC3E}">
        <p14:creationId xmlns:p14="http://schemas.microsoft.com/office/powerpoint/2010/main" val="4219966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9916</TotalTime>
  <Words>9562</Words>
  <Application>Microsoft Office PowerPoint</Application>
  <PresentationFormat>Widescreen</PresentationFormat>
  <Paragraphs>1474</Paragraphs>
  <Slides>233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233</vt:i4>
      </vt:variant>
    </vt:vector>
  </HeadingPairs>
  <TitlesOfParts>
    <vt:vector size="241" baseType="lpstr">
      <vt:lpstr>-apple-system</vt:lpstr>
      <vt:lpstr>Arial</vt:lpstr>
      <vt:lpstr>Calibri</vt:lpstr>
      <vt:lpstr>Calibri Light</vt:lpstr>
      <vt:lpstr>Consolas</vt:lpstr>
      <vt:lpstr>pg-1ff9</vt:lpstr>
      <vt:lpstr>var(--theme-post-title-font-family)</vt:lpstr>
      <vt:lpstr>Office Theme</vt:lpstr>
      <vt:lpstr>Docker and Containerization</vt:lpstr>
      <vt:lpstr>Background: Part 1</vt:lpstr>
      <vt:lpstr>Background: Part 2</vt:lpstr>
      <vt:lpstr>Background – 3</vt:lpstr>
      <vt:lpstr>Container and its Main Advantage</vt:lpstr>
      <vt:lpstr>Why the name Container?</vt:lpstr>
      <vt:lpstr>Container Concept</vt:lpstr>
      <vt:lpstr>How Does Containerization Work?</vt:lpstr>
      <vt:lpstr>Container Creation</vt:lpstr>
      <vt:lpstr>Why Containerization?</vt:lpstr>
      <vt:lpstr>Container Example</vt:lpstr>
      <vt:lpstr>Traditional vs Containerized Application Deployment</vt:lpstr>
      <vt:lpstr>Virtualization versus Containers</vt:lpstr>
      <vt:lpstr>Container vs Virtual Machine</vt:lpstr>
      <vt:lpstr>Container vs Virtual Machine</vt:lpstr>
      <vt:lpstr>Docker</vt:lpstr>
      <vt:lpstr>What is Docker?</vt:lpstr>
      <vt:lpstr>Life Before and After Docker</vt:lpstr>
      <vt:lpstr>Check for Virtualization Support</vt:lpstr>
      <vt:lpstr>Docker Installation – 1</vt:lpstr>
      <vt:lpstr>Problems?</vt:lpstr>
      <vt:lpstr>‘Hello World’ in Docker</vt:lpstr>
      <vt:lpstr>‘Hello World’ in Java using Docker</vt:lpstr>
      <vt:lpstr>Create Dockerfile</vt:lpstr>
      <vt:lpstr>Important points to avoid confusion!</vt:lpstr>
      <vt:lpstr>Build the Docker Image</vt:lpstr>
      <vt:lpstr>Execute the Container</vt:lpstr>
      <vt:lpstr>Dockerfile Commands</vt:lpstr>
      <vt:lpstr>Example: Install Tomcat on CentOS</vt:lpstr>
      <vt:lpstr>Example Dockerfile for this C:\lectures\CDAC\Cloud\docker\tomcat-on-centos\Dockerfile)</vt:lpstr>
      <vt:lpstr>Build and Run the Image/Container</vt:lpstr>
      <vt:lpstr>‘Hello World’ in Python</vt:lpstr>
      <vt:lpstr>Create hello_world.py (C:\lectures\CDAC\Cloud\docker\hello-world-python)</vt:lpstr>
      <vt:lpstr>Dockerfile</vt:lpstr>
      <vt:lpstr>Why From python: 3?</vt:lpstr>
      <vt:lpstr>Running the Docker image</vt:lpstr>
      <vt:lpstr>Running the Container</vt:lpstr>
      <vt:lpstr>Breaking the endless loop</vt:lpstr>
      <vt:lpstr>‘Hello World’ in Python Flask</vt:lpstr>
      <vt:lpstr>hello_flask.py (C:\lectures\CDAC\Cloud\docker\hello-world-python-flask)</vt:lpstr>
      <vt:lpstr>Dockerfile</vt:lpstr>
      <vt:lpstr>requirements.txt</vt:lpstr>
      <vt:lpstr>Build image</vt:lpstr>
      <vt:lpstr>Execute</vt:lpstr>
      <vt:lpstr>Tomcat-based Application on Docker</vt:lpstr>
      <vt:lpstr>Create the following folder structure</vt:lpstr>
      <vt:lpstr>Create web.xml in C:\lectures\CDAC\Cloud\docker\mytomcatdockerapp\webapp\WEB-INF</vt:lpstr>
      <vt:lpstr>Create hello.html in C:\lectures\CDAC\Cloud\docker\mytomcatdockerapp\webapp</vt:lpstr>
      <vt:lpstr>Create index.jsp in C:\lectures\CDAC\Cloud\docker\mytomcatdockerapp\webapp</vt:lpstr>
      <vt:lpstr>Create Dockerfile in C:\lectures\CDAC\Cloud\docker\mytomcatdockerapp</vt:lpstr>
      <vt:lpstr>Create a WAR file</vt:lpstr>
      <vt:lpstr>Build and Run Docker image</vt:lpstr>
      <vt:lpstr>Test (See next slide also)</vt:lpstr>
      <vt:lpstr>Test (See next slide also)</vt:lpstr>
      <vt:lpstr>We can try and debug, all seems to be ok!</vt:lpstr>
      <vt:lpstr>Inside a Container</vt:lpstr>
      <vt:lpstr>Let us Pull and Run Ubuntu with –it Option</vt:lpstr>
      <vt:lpstr>Working Inside the Container</vt:lpstr>
      <vt:lpstr>Java Application with User Input</vt:lpstr>
      <vt:lpstr>Create PrimeNumber.java (C:\lectures\CDAC\Cloud\docker\javainputdocker)</vt:lpstr>
      <vt:lpstr>Dockerfile (C:\lectures\CDAC\Cloud\docker\javainputdocker)</vt:lpstr>
      <vt:lpstr>Build image and run</vt:lpstr>
      <vt:lpstr>Using Ready Images</vt:lpstr>
      <vt:lpstr>Downloading Images</vt:lpstr>
      <vt:lpstr>Running Containers (Image-&gt;Container)</vt:lpstr>
      <vt:lpstr>Stopping Containers</vt:lpstr>
      <vt:lpstr>Listing and Stopping Containers – Commands </vt:lpstr>
      <vt:lpstr>Docker Hub</vt:lpstr>
      <vt:lpstr>Our Requirement</vt:lpstr>
      <vt:lpstr>Finding Base Images</vt:lpstr>
      <vt:lpstr>Downloading Base Images</vt:lpstr>
      <vt:lpstr>Downloading Base Images - Demo</vt:lpstr>
      <vt:lpstr>Trying to run the Base Image as a Container</vt:lpstr>
      <vt:lpstr>Why does the Base Image not Run?</vt:lpstr>
      <vt:lpstr>Running the Base Image</vt:lpstr>
      <vt:lpstr>Running the Base Image</vt:lpstr>
      <vt:lpstr>Running a Tomcat Container</vt:lpstr>
      <vt:lpstr>Downloading the Tomcat Image</vt:lpstr>
      <vt:lpstr>Downloading Tomcat Image</vt:lpstr>
      <vt:lpstr>Run the Tomcat Container and Test</vt:lpstr>
      <vt:lpstr>Solving the Tomcat 404 Error – 1</vt:lpstr>
      <vt:lpstr>Solving the Tomcat 404 Error – 2</vt:lpstr>
      <vt:lpstr>What was the Problem?</vt:lpstr>
      <vt:lpstr>Using Existing Images</vt:lpstr>
      <vt:lpstr>Basic Test</vt:lpstr>
      <vt:lpstr>Test</vt:lpstr>
      <vt:lpstr>Basic Test Output</vt:lpstr>
      <vt:lpstr>Verify that the Container is Running in Docker</vt:lpstr>
      <vt:lpstr>Traditional Deployment</vt:lpstr>
      <vt:lpstr>How did we get the Output?</vt:lpstr>
      <vt:lpstr>How did we get the Output?</vt:lpstr>
      <vt:lpstr>How did we get the Output?</vt:lpstr>
      <vt:lpstr>How did we get the Output?</vt:lpstr>
      <vt:lpstr>Docker Terminology</vt:lpstr>
      <vt:lpstr>Image and Container</vt:lpstr>
      <vt:lpstr>Running Two Containers at the Same Time</vt:lpstr>
      <vt:lpstr>Running Two Containers at the Same Time</vt:lpstr>
      <vt:lpstr>Launching a Container in Detached Mode</vt:lpstr>
      <vt:lpstr>Testing Detached Mode</vt:lpstr>
      <vt:lpstr>What is Happening?</vt:lpstr>
      <vt:lpstr>Short form for the container id</vt:lpstr>
      <vt:lpstr>Finding Out Which Images Do We Have</vt:lpstr>
      <vt:lpstr>Finding Out Which Containers are/have been Running</vt:lpstr>
      <vt:lpstr>Stopping a Container</vt:lpstr>
      <vt:lpstr>Docker Architecture</vt:lpstr>
      <vt:lpstr>Docker Search Command</vt:lpstr>
      <vt:lpstr>Import Docker Projects into Visual Studio Code</vt:lpstr>
      <vt:lpstr>Import Docker Projects into Visual Studio Code</vt:lpstr>
      <vt:lpstr>Open Folder in Visual Studio Code</vt:lpstr>
      <vt:lpstr>Understanding How to Build a Docker Image – Python Application</vt:lpstr>
      <vt:lpstr>Understanding How to Build a Docker Image – Python Application</vt:lpstr>
      <vt:lpstr>Understanding How to Build a Docker Image – Python Application</vt:lpstr>
      <vt:lpstr>Understanding the Docker File</vt:lpstr>
      <vt:lpstr>Understanding the Docker File</vt:lpstr>
      <vt:lpstr>Creating the Docker Image</vt:lpstr>
      <vt:lpstr>Creating the Docker Image</vt:lpstr>
      <vt:lpstr>Running Our Image as a Container</vt:lpstr>
      <vt:lpstr>Checking if it is Running</vt:lpstr>
      <vt:lpstr>Checking if it is Running</vt:lpstr>
      <vt:lpstr>Browser Test</vt:lpstr>
      <vt:lpstr>Pushing Image to Docker Repository</vt:lpstr>
      <vt:lpstr>Pushing a Local Image to Docker Hub</vt:lpstr>
      <vt:lpstr>Login to Docker Repository</vt:lpstr>
      <vt:lpstr>Check our Local Image Id</vt:lpstr>
      <vt:lpstr>Tag and Push the Image</vt:lpstr>
      <vt:lpstr>Verify on the Docker Hub Site </vt:lpstr>
      <vt:lpstr>Using Docker to Build a Node/JavaScript Application (C:\lectures\CDAC\Cloud\devops-master-class-master\projects\hello-world\hello-world-nodejs)</vt:lpstr>
      <vt:lpstr>Using Docker to Build a Node/JavaScript Application</vt:lpstr>
      <vt:lpstr>Using Docker to Build a Node/JavaScript Application</vt:lpstr>
      <vt:lpstr>Create the Docker Image</vt:lpstr>
      <vt:lpstr>Check What is Running Currently</vt:lpstr>
      <vt:lpstr>Stop the Python Container</vt:lpstr>
      <vt:lpstr>Start the Node.js Container</vt:lpstr>
      <vt:lpstr>Check that the Node.js Container is Running</vt:lpstr>
      <vt:lpstr>Test in Browser</vt:lpstr>
      <vt:lpstr>Using Docker to Build a Java Application Container (C:\lectures\CDAC\Cloud\devops-master-class-master\projects\hello-world\hello-world-java\src\main\java\com\in28minutes\rest\webservices\restfulwebservices)</vt:lpstr>
      <vt:lpstr>Using Docker to Build a Java Application Container</vt:lpstr>
      <vt:lpstr>Using Docker to Build a Java Application Container</vt:lpstr>
      <vt:lpstr>Using Docker to Build a Java Application Container</vt:lpstr>
      <vt:lpstr>Using Docker to Build a Java Application Container</vt:lpstr>
      <vt:lpstr>Exercise</vt:lpstr>
      <vt:lpstr>Docker and Microservices</vt:lpstr>
      <vt:lpstr>Currency Exchange Service</vt:lpstr>
      <vt:lpstr>Currency Conversion Service</vt:lpstr>
      <vt:lpstr>Pull the Currency Exchange Microservice</vt:lpstr>
      <vt:lpstr>Pull and Execute the Currency Exchange Microservice</vt:lpstr>
      <vt:lpstr>Test it</vt:lpstr>
      <vt:lpstr>Pull and Execute the Currency Conversion Microservice in a second command prompt</vt:lpstr>
      <vt:lpstr>Test it</vt:lpstr>
      <vt:lpstr>But the Currency Exchange is Working Fine!</vt:lpstr>
      <vt:lpstr>What is the Problem?</vt:lpstr>
      <vt:lpstr>Bridge network: More</vt:lpstr>
      <vt:lpstr>Let us see which Containers are Running</vt:lpstr>
      <vt:lpstr>Let us see which Containers are Running</vt:lpstr>
      <vt:lpstr>Use Docker Link to Connect Microservices</vt:lpstr>
      <vt:lpstr>Use Docker Link to Connect Microservices</vt:lpstr>
      <vt:lpstr>Retest</vt:lpstr>
      <vt:lpstr>Better Option: Create a Custom Network for our Currency Services</vt:lpstr>
      <vt:lpstr>Restart Services</vt:lpstr>
      <vt:lpstr>Restart Services</vt:lpstr>
      <vt:lpstr>Test</vt:lpstr>
      <vt:lpstr>Docker Compose</vt:lpstr>
      <vt:lpstr>C:\lectures\CDAC\Cloud\devops-master-class-master\projects\microservices \docker-compose.yml</vt:lpstr>
      <vt:lpstr>Understanding the YAML file</vt:lpstr>
      <vt:lpstr>Understanding the YAML file</vt:lpstr>
      <vt:lpstr>Using Docker Compose to Launch the MicroServices</vt:lpstr>
      <vt:lpstr>Docker Compose Output</vt:lpstr>
      <vt:lpstr>Testing</vt:lpstr>
      <vt:lpstr>Docker Compose in detached mode</vt:lpstr>
      <vt:lpstr>Verify</vt:lpstr>
      <vt:lpstr>Verify Network</vt:lpstr>
      <vt:lpstr>Inspect Network</vt:lpstr>
      <vt:lpstr>Stopping Docker Compose</vt:lpstr>
      <vt:lpstr>A useful command</vt:lpstr>
      <vt:lpstr>Python Flask and Docker</vt:lpstr>
      <vt:lpstr>Create a New Application from Scratch</vt:lpstr>
      <vt:lpstr>app.py (C:\code\flask-docker-app)</vt:lpstr>
      <vt:lpstr>requirements.txt (C:\code\flask-docker-app)</vt:lpstr>
      <vt:lpstr>Test</vt:lpstr>
      <vt:lpstr>Dockerfile (C:\code\flask-docker-app)</vt:lpstr>
      <vt:lpstr>Understanding Dockerfile</vt:lpstr>
      <vt:lpstr>Build Docker Image</vt:lpstr>
      <vt:lpstr>Check and Run Docker Container</vt:lpstr>
      <vt:lpstr>Test</vt:lpstr>
      <vt:lpstr>Python Flask and Docker Using Docker Compose (YAML)</vt:lpstr>
      <vt:lpstr>First Stop the Previous Container</vt:lpstr>
      <vt:lpstr>Create a New Application from Scratch</vt:lpstr>
      <vt:lpstr>main.py (c:\code\flask-docker-composer-app)</vt:lpstr>
      <vt:lpstr>docker-compose.yml</vt:lpstr>
      <vt:lpstr>Dockerfile</vt:lpstr>
      <vt:lpstr>requirements.txt</vt:lpstr>
      <vt:lpstr>Compose and Run</vt:lpstr>
      <vt:lpstr>Test</vt:lpstr>
      <vt:lpstr>Docker Container for a Spring Boot Application</vt:lpstr>
      <vt:lpstr>Spring Initializr</vt:lpstr>
      <vt:lpstr>Directory Structure</vt:lpstr>
      <vt:lpstr>Main Class (C:\code\spring\springbootdocker\src\main\java\com\example\springbootdocker\ SpringbootdockerApplication.java)</vt:lpstr>
      <vt:lpstr>Controller Class (C:\code\spring\springbootdocker\src\main\java\com\example\springbootdocker\ SpringbootdockerApplicationController.java)</vt:lpstr>
      <vt:lpstr>Test</vt:lpstr>
      <vt:lpstr>Now create a JAR file</vt:lpstr>
      <vt:lpstr>Dockerfile (C:\code\spring\springbootdocker)</vt:lpstr>
      <vt:lpstr>Create Docker Image</vt:lpstr>
      <vt:lpstr>Running the Application</vt:lpstr>
      <vt:lpstr>Docker Container for Spring Boot and MySQL</vt:lpstr>
      <vt:lpstr>Download the code from Github</vt:lpstr>
      <vt:lpstr>application.properties</vt:lpstr>
      <vt:lpstr>docker-compose.yml</vt:lpstr>
      <vt:lpstr>Build and Execute</vt:lpstr>
      <vt:lpstr>Test</vt:lpstr>
      <vt:lpstr>Using gradle with Java for Docker</vt:lpstr>
      <vt:lpstr>HelloWorld.java (C:\lectures\CDAC\Cloud\docker\samples\intro\src\main\java\info\batey)</vt:lpstr>
      <vt:lpstr>Dockerfile (C:\lectures\CDAC\Cloud\docker\samples\intro)</vt:lpstr>
      <vt:lpstr>build.gradle (C:\lectures\CDAC\Cloud\docker\samples\intro)</vt:lpstr>
      <vt:lpstr>Build the project</vt:lpstr>
      <vt:lpstr>See the directory structure now</vt:lpstr>
      <vt:lpstr>gradle distTar</vt:lpstr>
      <vt:lpstr>Build Docker image using gradle</vt:lpstr>
      <vt:lpstr>Verify and run</vt:lpstr>
      <vt:lpstr>Docker Compose</vt:lpstr>
      <vt:lpstr>What is Docker Compose?</vt:lpstr>
      <vt:lpstr>How to Install and Use?</vt:lpstr>
      <vt:lpstr>docker-compose.yml file Structure</vt:lpstr>
      <vt:lpstr>docker-compose.yml file Example</vt:lpstr>
      <vt:lpstr>docker-compose.yml file Explanation</vt:lpstr>
      <vt:lpstr>docker-compose.yml file Explanation</vt:lpstr>
      <vt:lpstr>Using Docker Compose</vt:lpstr>
      <vt:lpstr>Hands-on</vt:lpstr>
      <vt:lpstr>Hands-on – app.py</vt:lpstr>
      <vt:lpstr>Hands-on – app.py</vt:lpstr>
      <vt:lpstr>requirements.txt</vt:lpstr>
      <vt:lpstr>Dockerfile</vt:lpstr>
      <vt:lpstr>docker-compose.yml</vt:lpstr>
      <vt:lpstr>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Services and Security</dc:title>
  <dc:creator>Atul Kahate</dc:creator>
  <cp:lastModifiedBy>Atul Kahate</cp:lastModifiedBy>
  <cp:revision>80</cp:revision>
  <dcterms:created xsi:type="dcterms:W3CDTF">2022-05-10T12:41:04Z</dcterms:created>
  <dcterms:modified xsi:type="dcterms:W3CDTF">2023-01-20T14:30:55Z</dcterms:modified>
</cp:coreProperties>
</file>